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6" r:id="rId3"/>
    <p:sldId id="26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273282"/>
            <a:ext cx="10689022" cy="624579"/>
          </a:xfrm>
          <a:prstGeom prst="rect">
            <a:avLst/>
          </a:prstGeom>
        </p:spPr>
        <p:txBody>
          <a:bodyPr vert="horz" lIns="91440" tIns="45720" rIns="91440" bIns="45720" rtlCol="0" anchor="ctr">
            <a:noAutofit/>
          </a:bodyPr>
          <a:lstStyle>
            <a:lvl1pPr>
              <a:defRPr b="1"/>
            </a:lvl1pPr>
          </a:lstStyle>
          <a:p>
            <a:r>
              <a:rPr lang="en-US" dirty="0"/>
              <a:t>Click to edit Master title style</a:t>
            </a:r>
          </a:p>
        </p:txBody>
      </p:sp>
      <p:sp>
        <p:nvSpPr>
          <p:cNvPr id="9" name="Rectangle 8"/>
          <p:cNvSpPr/>
          <p:nvPr userDrawn="1"/>
        </p:nvSpPr>
        <p:spPr>
          <a:xfrm>
            <a:off x="772137" y="-3947"/>
            <a:ext cx="274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138499"/>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60678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018212" y="0"/>
            <a:ext cx="6173787" cy="6858000"/>
          </a:xfrm>
          <a:prstGeom prst="rect">
            <a:avLst/>
          </a:prstGeom>
        </p:spPr>
        <p:txBody>
          <a:bodyPr/>
          <a:lstStyle/>
          <a:p>
            <a:endParaRPr lang="ru-RU" dirty="0"/>
          </a:p>
        </p:txBody>
      </p:sp>
    </p:spTree>
    <p:extLst>
      <p:ext uri="{BB962C8B-B14F-4D97-AF65-F5344CB8AC3E}">
        <p14:creationId xmlns:p14="http://schemas.microsoft.com/office/powerpoint/2010/main" val="310652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Заголовок раздела">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7C36D0-FC67-4C54-8765-D0982B8581EB}"/>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157C36D0-FC67-4C54-8765-D0982B8581E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Рисунок 7"/>
          <p:cNvSpPr>
            <a:spLocks noGrp="1"/>
          </p:cNvSpPr>
          <p:nvPr>
            <p:ph type="pic" sz="quarter" idx="10"/>
          </p:nvPr>
        </p:nvSpPr>
        <p:spPr>
          <a:xfrm>
            <a:off x="4539916" y="802105"/>
            <a:ext cx="3545305" cy="5342022"/>
          </a:xfrm>
          <a:prstGeom prst="rect">
            <a:avLst/>
          </a:prstGeom>
        </p:spPr>
        <p:txBody>
          <a:bodyPr/>
          <a:lstStyle/>
          <a:p>
            <a:endParaRPr lang="ru-RU" dirty="0"/>
          </a:p>
        </p:txBody>
      </p:sp>
    </p:spTree>
    <p:extLst>
      <p:ext uri="{BB962C8B-B14F-4D97-AF65-F5344CB8AC3E}">
        <p14:creationId xmlns:p14="http://schemas.microsoft.com/office/powerpoint/2010/main" val="213734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DB71E-4E29-48CF-9989-20209A6C9B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EC2DB71E-4E29-48CF-9989-20209A6C9B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77885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4183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56176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43468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70191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63573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712761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58891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E5D7F1-55E7-4348-9405-85A34A7DF70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1E5D7F1-55E7-4348-9405-85A34A7DF70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Placeholder 1"/>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rightnessContrast bright="-65000"/>
                    </a14:imgEffect>
                  </a14:imgLayer>
                </a14:imgProps>
              </a:ext>
              <a:ext uri="{28A0092B-C50C-407E-A947-70E740481C1C}">
                <a14:useLocalDpi xmlns:a14="http://schemas.microsoft.com/office/drawing/2010/main"/>
              </a:ext>
            </a:extLst>
          </a:blip>
          <a:srcRect b="53290"/>
          <a:stretch/>
        </p:blipFill>
        <p:spPr>
          <a:xfrm>
            <a:off x="1588" y="1"/>
            <a:ext cx="12190412" cy="1142999"/>
          </a:xfrm>
          <a:prstGeom prst="rect">
            <a:avLst/>
          </a:prstGeom>
          <a:solidFill>
            <a:schemeClr val="bg1">
              <a:lumMod val="50000"/>
            </a:schemeClr>
          </a:solidFill>
        </p:spPr>
      </p:pic>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cxnSp>
        <p:nvCxnSpPr>
          <p:cNvPr id="5" name="Straight Connector 4"/>
          <p:cNvCxnSpPr/>
          <p:nvPr userDrawn="1"/>
        </p:nvCxnSpPr>
        <p:spPr>
          <a:xfrm>
            <a:off x="0" y="1143000"/>
            <a:ext cx="1219200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893380" y="273282"/>
            <a:ext cx="10689022" cy="624579"/>
          </a:xfrm>
          <a:prstGeom prst="rect">
            <a:avLst/>
          </a:prstGeom>
        </p:spPr>
        <p:txBody>
          <a:bodyPr vert="horz" lIns="91440" tIns="45720" rIns="91440" bIns="45720" rtlCol="0" anchor="ctr">
            <a:noAutofit/>
          </a:bodyPr>
          <a:lstStyle>
            <a:lvl1pPr>
              <a:defRPr b="1">
                <a:solidFill>
                  <a:schemeClr val="bg1"/>
                </a:solidFill>
              </a:defRPr>
            </a:lvl1pPr>
          </a:lstStyle>
          <a:p>
            <a:r>
              <a:rPr lang="en-US" dirty="0"/>
              <a:t>Click to edit Master title style</a:t>
            </a:r>
          </a:p>
        </p:txBody>
      </p:sp>
      <p:sp>
        <p:nvSpPr>
          <p:cNvPr id="18" name="Rectangle 17"/>
          <p:cNvSpPr/>
          <p:nvPr userDrawn="1"/>
        </p:nvSpPr>
        <p:spPr>
          <a:xfrm>
            <a:off x="772137" y="-3947"/>
            <a:ext cx="274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62368" y="138499"/>
            <a:ext cx="469900" cy="591918"/>
          </a:xfrm>
          <a:prstGeom prst="rect">
            <a:avLst/>
          </a:prstGeom>
        </p:spPr>
      </p:pic>
      <p:sp>
        <p:nvSpPr>
          <p:cNvPr id="20" name="TextBox 19"/>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34618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545734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tx1">
                    <a:lumMod val="75000"/>
                    <a:lumOff val="25000"/>
                  </a:schemeClr>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680860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8" name="Picture Placeholder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65000"/>
                    </a14:imgEffect>
                  </a14:imgLayer>
                </a14:imgProps>
              </a:ext>
              <a:ext uri="{28A0092B-C50C-407E-A947-70E740481C1C}">
                <a14:useLocalDpi xmlns:a14="http://schemas.microsoft.com/office/drawing/2010/main"/>
              </a:ext>
            </a:extLst>
          </a:blip>
          <a:srcRect b="53290"/>
          <a:stretch/>
        </p:blipFill>
        <p:spPr>
          <a:xfrm>
            <a:off x="1588" y="1"/>
            <a:ext cx="12190412" cy="1600199"/>
          </a:xfrm>
          <a:prstGeom prst="rect">
            <a:avLst/>
          </a:prstGeom>
          <a:solidFill>
            <a:schemeClr val="bg1">
              <a:lumMod val="50000"/>
            </a:schemeClr>
          </a:solidFill>
        </p:spPr>
      </p:pic>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bg1"/>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cxnSp>
        <p:nvCxnSpPr>
          <p:cNvPr id="5" name="Straight Connector 4"/>
          <p:cNvCxnSpPr/>
          <p:nvPr userDrawn="1"/>
        </p:nvCxnSpPr>
        <p:spPr>
          <a:xfrm>
            <a:off x="0" y="1600200"/>
            <a:ext cx="12192000"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20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8" name="Picture Placeholder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65000"/>
                    </a14:imgEffect>
                  </a14:imgLayer>
                </a14:imgProps>
              </a:ext>
              <a:ext uri="{28A0092B-C50C-407E-A947-70E740481C1C}">
                <a14:useLocalDpi xmlns:a14="http://schemas.microsoft.com/office/drawing/2010/main"/>
              </a:ext>
            </a:extLst>
          </a:blip>
          <a:srcRect b="53290"/>
          <a:stretch/>
        </p:blipFill>
        <p:spPr>
          <a:xfrm>
            <a:off x="1588" y="1"/>
            <a:ext cx="12190412" cy="1600199"/>
          </a:xfrm>
          <a:prstGeom prst="rect">
            <a:avLst/>
          </a:prstGeom>
          <a:solidFill>
            <a:schemeClr val="bg1">
              <a:lumMod val="50000"/>
            </a:schemeClr>
          </a:solidFill>
        </p:spPr>
      </p:pic>
      <p:sp>
        <p:nvSpPr>
          <p:cNvPr id="2" name="Title Placeholder 1"/>
          <p:cNvSpPr>
            <a:spLocks noGrp="1"/>
          </p:cNvSpPr>
          <p:nvPr>
            <p:ph type="title"/>
          </p:nvPr>
        </p:nvSpPr>
        <p:spPr>
          <a:xfrm>
            <a:off x="893380" y="594621"/>
            <a:ext cx="10689022" cy="624579"/>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10688639" cy="290513"/>
          </a:xfrm>
          <a:prstGeom prst="rect">
            <a:avLst/>
          </a:prstGeom>
        </p:spPr>
        <p:txBody>
          <a:bodyPr/>
          <a:lstStyle>
            <a:lvl1pPr marL="0" indent="0">
              <a:buFontTx/>
              <a:buNone/>
              <a:defRPr sz="1100">
                <a:solidFill>
                  <a:schemeClr val="bg1"/>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cxnSp>
        <p:nvCxnSpPr>
          <p:cNvPr id="5" name="Straight Connector 4"/>
          <p:cNvCxnSpPr/>
          <p:nvPr userDrawn="1"/>
        </p:nvCxnSpPr>
        <p:spPr>
          <a:xfrm>
            <a:off x="0" y="1600200"/>
            <a:ext cx="12192000"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39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Placeholder 7"/>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a:ext>
            </a:extLst>
          </a:blip>
          <a:srcRect t="8448" b="15164"/>
          <a:stretch/>
        </p:blipFill>
        <p:spPr>
          <a:xfrm>
            <a:off x="-32657" y="-3175"/>
            <a:ext cx="6128657" cy="6861175"/>
          </a:xfrm>
          <a:prstGeom prst="rect">
            <a:avLst/>
          </a:prstGeom>
          <a:solidFill>
            <a:schemeClr val="bg1">
              <a:lumMod val="50000"/>
            </a:schemeClr>
          </a:solidFill>
        </p:spPr>
      </p:pic>
      <p:sp>
        <p:nvSpPr>
          <p:cNvPr id="2" name="Title Placeholder 1"/>
          <p:cNvSpPr>
            <a:spLocks noGrp="1"/>
          </p:cNvSpPr>
          <p:nvPr>
            <p:ph type="title"/>
          </p:nvPr>
        </p:nvSpPr>
        <p:spPr>
          <a:xfrm>
            <a:off x="893380" y="594621"/>
            <a:ext cx="5202620" cy="624579"/>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893763" y="449364"/>
            <a:ext cx="5202237" cy="290513"/>
          </a:xfrm>
          <a:prstGeom prst="rect">
            <a:avLst/>
          </a:prstGeom>
        </p:spPr>
        <p:txBody>
          <a:bodyPr/>
          <a:lstStyle>
            <a:lvl1pPr marL="0" indent="0">
              <a:buFontTx/>
              <a:buNone/>
              <a:defRPr sz="1100">
                <a:solidFill>
                  <a:schemeClr val="bg1"/>
                </a:solidFill>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dirty="0"/>
              <a:t>SUBTITLE</a:t>
            </a:r>
          </a:p>
        </p:txBody>
      </p:sp>
      <p:sp>
        <p:nvSpPr>
          <p:cNvPr id="9" name="Rectangle 8"/>
          <p:cNvSpPr/>
          <p:nvPr userDrawn="1"/>
        </p:nvSpPr>
        <p:spPr>
          <a:xfrm>
            <a:off x="772137" y="-3947"/>
            <a:ext cx="27432"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85853" y="0"/>
            <a:ext cx="325730" cy="276999"/>
          </a:xfrm>
          <a:prstGeom prst="rect">
            <a:avLst/>
          </a:prstGeom>
          <a:solidFill>
            <a:schemeClr val="accent1"/>
          </a:solidFill>
        </p:spPr>
        <p:txBody>
          <a:bodyPr wrap="none" rtlCol="0">
            <a:spAutoFit/>
          </a:bodyPr>
          <a:lstStyle/>
          <a:p>
            <a:r>
              <a:rPr lang="en-US" sz="1200" baseline="0" dirty="0">
                <a:solidFill>
                  <a:schemeClr val="bg1"/>
                </a:solidFill>
                <a:latin typeface="Abel" panose="02000506030000020004" pitchFamily="2" charset="0"/>
              </a:rPr>
              <a:t>    </a:t>
            </a:r>
            <a:endParaRPr lang="en-US" sz="1200" dirty="0">
              <a:solidFill>
                <a:schemeClr val="bg1"/>
              </a:solidFill>
              <a:latin typeface="Abel" panose="02000506030000020004" pitchFamily="2" charset="0"/>
            </a:endParaRPr>
          </a:p>
        </p:txBody>
      </p:sp>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62368" y="430585"/>
            <a:ext cx="469900" cy="591918"/>
          </a:xfrm>
          <a:prstGeom prst="rect">
            <a:avLst/>
          </a:prstGeom>
        </p:spPr>
      </p:pic>
      <p:sp>
        <p:nvSpPr>
          <p:cNvPr id="12" name="TextBox 11"/>
          <p:cNvSpPr txBox="1"/>
          <p:nvPr userDrawn="1"/>
        </p:nvSpPr>
        <p:spPr bwMode="gray">
          <a:xfrm>
            <a:off x="719544" y="-13313"/>
            <a:ext cx="423456" cy="261610"/>
          </a:xfrm>
          <a:prstGeom prst="rect">
            <a:avLst/>
          </a:prstGeom>
          <a:noFill/>
        </p:spPr>
        <p:txBody>
          <a:bodyPr wrap="square" rtlCol="0">
            <a:spAutoFit/>
          </a:bodyPr>
          <a:lstStyle/>
          <a:p>
            <a:pPr algn="ctr"/>
            <a:fld id="{D7D127EB-68A7-4501-8EAE-CF76909E7DC5}" type="slidenum">
              <a:rPr lang="en-US" sz="1100" b="1" kern="1200" smtClean="0">
                <a:solidFill>
                  <a:schemeClr val="bg1"/>
                </a:solidFill>
                <a:latin typeface="Century Gothic" panose="020B0502020202020204" pitchFamily="34" charset="0"/>
                <a:ea typeface="+mn-ea"/>
                <a:cs typeface="+mn-cs"/>
              </a:rPr>
              <a:pPr algn="ctr"/>
              <a:t>‹#›</a:t>
            </a:fld>
            <a:endParaRPr lang="en-US" sz="12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94764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8600"/>
            <a:ext cx="11091455" cy="624579"/>
          </a:xfrm>
          <a:prstGeom prst="rect">
            <a:avLst/>
          </a:prstGeom>
        </p:spPr>
        <p:txBody>
          <a:bodyPr>
            <a:noAutofit/>
          </a:bodyPr>
          <a:lstStyle>
            <a:lvl1pPr>
              <a:spcAft>
                <a:spcPts val="300"/>
              </a:spcAft>
              <a:defRPr sz="2400"/>
            </a:lvl1pPr>
          </a:lstStyle>
          <a:p>
            <a:r>
              <a:rPr lang="en-US" dirty="0"/>
              <a:t>CLICK TO EDIT MASTER TITLE STYLE</a:t>
            </a:r>
          </a:p>
        </p:txBody>
      </p:sp>
      <p:sp>
        <p:nvSpPr>
          <p:cNvPr id="3" name="Content Placeholder 2"/>
          <p:cNvSpPr>
            <a:spLocks noGrp="1"/>
          </p:cNvSpPr>
          <p:nvPr>
            <p:ph idx="1"/>
          </p:nvPr>
        </p:nvSpPr>
        <p:spPr>
          <a:xfrm>
            <a:off x="914400" y="1216152"/>
            <a:ext cx="11091455" cy="4846320"/>
          </a:xfrm>
          <a:prstGeom prst="rect">
            <a:avLst/>
          </a:prstGeom>
        </p:spPr>
        <p:txBody>
          <a:bodyPr/>
          <a:lstStyle>
            <a:lvl1pPr>
              <a:spcBef>
                <a:spcPts val="0"/>
              </a:spcBef>
              <a:spcAft>
                <a:spcPts val="300"/>
              </a:spcAft>
              <a:defRPr sz="2800"/>
            </a:lvl1pPr>
            <a:lvl2pPr>
              <a:spcBef>
                <a:spcPts val="0"/>
              </a:spcBef>
              <a:spcAft>
                <a:spcPts val="300"/>
              </a:spcAft>
              <a:defRPr sz="2400"/>
            </a:lvl2pPr>
            <a:lvl3pPr>
              <a:spcBef>
                <a:spcPts val="0"/>
              </a:spcBef>
              <a:spcAft>
                <a:spcPts val="300"/>
              </a:spcAft>
              <a:defRPr sz="2000"/>
            </a:lvl3pPr>
            <a:lvl4pPr>
              <a:spcBef>
                <a:spcPts val="0"/>
              </a:spcBef>
              <a:spcAft>
                <a:spcPts val="300"/>
              </a:spcAft>
              <a:defRPr sz="2000"/>
            </a:lvl4pPr>
            <a:lvl5pPr>
              <a:spcBef>
                <a:spcPts val="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111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lumMod val="20000"/>
              <a:lumOff val="8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dirty="0">
              <a:latin typeface="Century Gothic" panose="020B0502020202020204"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75969" y="4415821"/>
            <a:ext cx="1416033" cy="2442180"/>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3166820" cy="2341187"/>
          </a:xfrm>
          <a:prstGeom prst="rect">
            <a:avLst/>
          </a:prstGeom>
        </p:spPr>
      </p:pic>
      <p:cxnSp>
        <p:nvCxnSpPr>
          <p:cNvPr id="8" name="Straight Connector 7"/>
          <p:cNvCxnSpPr/>
          <p:nvPr/>
        </p:nvCxnSpPr>
        <p:spPr>
          <a:xfrm>
            <a:off x="859976" y="4583875"/>
            <a:ext cx="10487475" cy="5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851" y="1709740"/>
            <a:ext cx="10515600" cy="2852737"/>
          </a:xfrm>
          <a:prstGeom prst="rect">
            <a:avLst/>
          </a:prstGeom>
        </p:spPr>
        <p:txBody>
          <a:bodyPr anchor="b">
            <a:noAutofit/>
          </a:bodyPr>
          <a:lstStyle>
            <a:lvl1pPr algn="l">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noAutofit/>
          </a:bodyPr>
          <a:lstStyle>
            <a:lvl1pPr marL="0" indent="0" algn="l">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Rectangle 8"/>
          <p:cNvSpPr/>
          <p:nvPr userDrawn="1"/>
        </p:nvSpPr>
        <p:spPr>
          <a:xfrm>
            <a:off x="0" y="0"/>
            <a:ext cx="12192000" cy="6858000"/>
          </a:xfrm>
          <a:prstGeom prst="rect">
            <a:avLst/>
          </a:prstGeom>
          <a:solidFill>
            <a:schemeClr val="bg2">
              <a:lumMod val="20000"/>
              <a:lumOff val="8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dirty="0">
              <a:latin typeface="Century Gothic" panose="020B0502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775969" y="4415821"/>
            <a:ext cx="1416033" cy="2442180"/>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3166820" cy="2341187"/>
          </a:xfrm>
          <a:prstGeom prst="rect">
            <a:avLst/>
          </a:prstGeom>
        </p:spPr>
      </p:pic>
      <p:cxnSp>
        <p:nvCxnSpPr>
          <p:cNvPr id="12" name="Straight Connector 11"/>
          <p:cNvCxnSpPr/>
          <p:nvPr userDrawn="1"/>
        </p:nvCxnSpPr>
        <p:spPr>
          <a:xfrm>
            <a:off x="859976" y="4583875"/>
            <a:ext cx="10487475" cy="5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21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685800"/>
            <a:ext cx="11091455" cy="624579"/>
          </a:xfrm>
          <a:prstGeom prst="rect">
            <a:avLst/>
          </a:prstGeom>
        </p:spPr>
        <p:txBody>
          <a:bodyPr>
            <a:no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806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entury Gothic" panose="020B0502020202020204" pitchFamily="34" charset="0"/>
            </a:endParaRPr>
          </a:p>
        </p:txBody>
      </p:sp>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entury Gothic" panose="020B0502020202020204" pitchFamily="34" charset="0"/>
            </a:endParaRPr>
          </a:p>
        </p:txBody>
      </p:sp>
    </p:spTree>
    <p:extLst>
      <p:ext uri="{BB962C8B-B14F-4D97-AF65-F5344CB8AC3E}">
        <p14:creationId xmlns:p14="http://schemas.microsoft.com/office/powerpoint/2010/main" val="151252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8600"/>
            <a:ext cx="11091455" cy="624579"/>
          </a:xfrm>
          <a:prstGeom prst="rect">
            <a:avLst/>
          </a:prstGeom>
        </p:spPr>
        <p:txBody>
          <a:bodyPr>
            <a:noAutofit/>
          </a:bodyPr>
          <a:lstStyle>
            <a:lvl1pPr>
              <a:spcAft>
                <a:spcPts val="300"/>
              </a:spcAft>
              <a:defRPr sz="2400"/>
            </a:lvl1pPr>
          </a:lstStyle>
          <a:p>
            <a:r>
              <a:rPr lang="en-US" dirty="0"/>
              <a:t>CLICK TO EDIT MASTER TITLE STYLE</a:t>
            </a:r>
          </a:p>
        </p:txBody>
      </p:sp>
      <p:sp>
        <p:nvSpPr>
          <p:cNvPr id="3" name="Content Placeholder 2"/>
          <p:cNvSpPr>
            <a:spLocks noGrp="1"/>
          </p:cNvSpPr>
          <p:nvPr>
            <p:ph idx="1"/>
          </p:nvPr>
        </p:nvSpPr>
        <p:spPr>
          <a:xfrm>
            <a:off x="914401" y="1219199"/>
            <a:ext cx="5403508" cy="4846320"/>
          </a:xfrm>
          <a:prstGeom prst="rect">
            <a:avLst/>
          </a:prstGeom>
        </p:spPr>
        <p:txBody>
          <a:bodyPr>
            <a:noAutofit/>
          </a:bodyPr>
          <a:lstStyle>
            <a:lvl1pPr>
              <a:spcBef>
                <a:spcPts val="0"/>
              </a:spcBef>
              <a:spcAft>
                <a:spcPts val="300"/>
              </a:spcAft>
              <a:defRPr sz="2800"/>
            </a:lvl1pPr>
            <a:lvl2pPr>
              <a:spcBef>
                <a:spcPts val="0"/>
              </a:spcBef>
              <a:spcAft>
                <a:spcPts val="300"/>
              </a:spcAft>
              <a:defRPr sz="2400"/>
            </a:lvl2pPr>
            <a:lvl3pPr>
              <a:spcBef>
                <a:spcPts val="0"/>
              </a:spcBef>
              <a:spcAft>
                <a:spcPts val="300"/>
              </a:spcAft>
              <a:defRPr sz="2000"/>
            </a:lvl3pPr>
            <a:lvl4pPr>
              <a:spcBef>
                <a:spcPts val="0"/>
              </a:spcBef>
              <a:spcAft>
                <a:spcPts val="300"/>
              </a:spcAft>
              <a:defRPr sz="2000"/>
            </a:lvl4pPr>
            <a:lvl5pPr>
              <a:spcBef>
                <a:spcPts val="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6602347" y="1219199"/>
            <a:ext cx="5403508" cy="4846320"/>
          </a:xfrm>
          <a:prstGeom prst="rect">
            <a:avLst/>
          </a:prstGeom>
        </p:spPr>
        <p:txBody>
          <a:bodyPr>
            <a:noAutofit/>
          </a:bodyPr>
          <a:lstStyle>
            <a:lvl1pPr>
              <a:spcBef>
                <a:spcPts val="0"/>
              </a:spcBef>
              <a:spcAft>
                <a:spcPts val="300"/>
              </a:spcAft>
              <a:defRPr sz="2800"/>
            </a:lvl1pPr>
            <a:lvl2pPr>
              <a:spcBef>
                <a:spcPts val="0"/>
              </a:spcBef>
              <a:spcAft>
                <a:spcPts val="300"/>
              </a:spcAft>
              <a:defRPr sz="2400"/>
            </a:lvl2pPr>
            <a:lvl3pPr>
              <a:spcBef>
                <a:spcPts val="0"/>
              </a:spcBef>
              <a:spcAft>
                <a:spcPts val="300"/>
              </a:spcAft>
              <a:defRPr sz="2000"/>
            </a:lvl3pPr>
            <a:lvl4pPr>
              <a:spcBef>
                <a:spcPts val="0"/>
              </a:spcBef>
              <a:spcAft>
                <a:spcPts val="300"/>
              </a:spcAft>
              <a:defRPr sz="2000"/>
            </a:lvl4pPr>
            <a:lvl5pPr>
              <a:spcBef>
                <a:spcPts val="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862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21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364F9B-8DAF-4E81-83BE-C59E0D673AE3}"/>
              </a:ext>
            </a:extLst>
          </p:cNvPr>
          <p:cNvGraphicFramePr>
            <a:graphicFrameLocks noChangeAspect="1"/>
          </p:cNvGraphicFramePr>
          <p:nvPr userDrawn="1">
            <p:custDataLst>
              <p:tags r:id="rId2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27" imgW="395" imgH="394" progId="TCLayout.ActiveDocument.1">
                  <p:embed/>
                </p:oleObj>
              </mc:Choice>
              <mc:Fallback>
                <p:oleObj name="think-cell Slide" r:id="rId27" imgW="395" imgH="394" progId="TCLayout.ActiveDocument.1">
                  <p:embed/>
                  <p:pic>
                    <p:nvPicPr>
                      <p:cNvPr id="2" name="Object 1" hidden="1">
                        <a:extLst>
                          <a:ext uri="{FF2B5EF4-FFF2-40B4-BE49-F238E27FC236}">
                            <a16:creationId xmlns:a16="http://schemas.microsoft.com/office/drawing/2014/main" id="{F0364F9B-8DAF-4E81-83BE-C59E0D673AE3}"/>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4" name="Прямоугольник 6"/>
          <p:cNvSpPr/>
          <p:nvPr userDrawn="1"/>
        </p:nvSpPr>
        <p:spPr>
          <a:xfrm>
            <a:off x="675323" y="6489426"/>
            <a:ext cx="319318" cy="230832"/>
          </a:xfrm>
          <a:prstGeom prst="rect">
            <a:avLst/>
          </a:prstGeom>
        </p:spPr>
        <p:txBody>
          <a:bodyPr wrap="none">
            <a:spAutoFit/>
          </a:bodyPr>
          <a:lstStyle/>
          <a:p>
            <a:pPr algn="ctr"/>
            <a:fld id="{149B6D55-4680-4DC5-B665-330CCBA60EFE}" type="slidenum">
              <a:rPr lang="ru-RU" sz="900" b="0" baseline="0" smtClean="0">
                <a:solidFill>
                  <a:schemeClr val="tx1"/>
                </a:solidFill>
                <a:latin typeface="+mj-lt"/>
                <a:ea typeface="Karla" pitchFamily="2" charset="0"/>
                <a:cs typeface="Poppins SemiBold" panose="02000000000000000000" pitchFamily="2" charset="0"/>
              </a:rPr>
              <a:pPr algn="ctr"/>
              <a:t>‹#›</a:t>
            </a:fld>
            <a:endParaRPr lang="ru-RU" sz="1200" b="0" baseline="0" dirty="0">
              <a:latin typeface="+mj-lt"/>
              <a:ea typeface="Karla" pitchFamily="2" charset="0"/>
            </a:endParaRPr>
          </a:p>
        </p:txBody>
      </p:sp>
      <p:sp>
        <p:nvSpPr>
          <p:cNvPr id="5" name="Прямоугольник 7"/>
          <p:cNvSpPr/>
          <p:nvPr userDrawn="1"/>
        </p:nvSpPr>
        <p:spPr>
          <a:xfrm>
            <a:off x="753448" y="6776016"/>
            <a:ext cx="1343692" cy="96974"/>
          </a:xfrm>
          <a:prstGeom prst="rect">
            <a:avLst/>
          </a:prstGeom>
          <a:solidFill>
            <a:srgbClr val="E8B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5"/>
          <p:cNvPicPr>
            <a:picLocks noChangeAspect="1"/>
          </p:cNvPicPr>
          <p:nvPr userDrawn="1"/>
        </p:nvPicPr>
        <p:blipFill rotWithShape="1">
          <a:blip r:embed="rId29" cstate="print">
            <a:extLst>
              <a:ext uri="{28A0092B-C50C-407E-A947-70E740481C1C}">
                <a14:useLocalDpi xmlns:a14="http://schemas.microsoft.com/office/drawing/2010/main" val="0"/>
              </a:ext>
            </a:extLst>
          </a:blip>
          <a:srcRect l="-11086" r="68011" b="-9125"/>
          <a:stretch/>
        </p:blipFill>
        <p:spPr>
          <a:xfrm>
            <a:off x="293510" y="6464359"/>
            <a:ext cx="381813" cy="383564"/>
          </a:xfrm>
          <a:prstGeom prst="rect">
            <a:avLst/>
          </a:prstGeom>
        </p:spPr>
      </p:pic>
    </p:spTree>
    <p:extLst>
      <p:ext uri="{BB962C8B-B14F-4D97-AF65-F5344CB8AC3E}">
        <p14:creationId xmlns:p14="http://schemas.microsoft.com/office/powerpoint/2010/main" val="2406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p:txStyles>
    <p:titleStyle>
      <a:lvl1pPr algn="l" defTabSz="914377" rtl="0" eaLnBrk="1" latinLnBrk="0" hangingPunct="1">
        <a:lnSpc>
          <a:spcPct val="90000"/>
        </a:lnSpc>
        <a:spcBef>
          <a:spcPts val="0"/>
        </a:spcBef>
        <a:spcAft>
          <a:spcPts val="300"/>
        </a:spcAft>
        <a:buNone/>
        <a:defRPr sz="2400" kern="1200" cap="all" baseline="0">
          <a:solidFill>
            <a:schemeClr val="tx1">
              <a:lumMod val="75000"/>
              <a:lumOff val="25000"/>
            </a:schemeClr>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0"/>
        </a:spcBef>
        <a:spcAft>
          <a:spcPts val="30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463539" indent="-228594" algn="l" defTabSz="914377" rtl="0" eaLnBrk="1" latinLnBrk="0" hangingPunct="1">
        <a:lnSpc>
          <a:spcPct val="90000"/>
        </a:lnSpc>
        <a:spcBef>
          <a:spcPts val="0"/>
        </a:spcBef>
        <a:spcAft>
          <a:spcPts val="300"/>
        </a:spcAft>
        <a:buFont typeface="Avenir Light" panose="020B0402020203020204" pitchFamily="34" charset="0"/>
        <a:buChar char="-"/>
        <a:defRPr sz="2400" kern="1200">
          <a:solidFill>
            <a:schemeClr val="tx1"/>
          </a:solidFill>
          <a:latin typeface="Century Gothic" panose="020B0502020202020204" pitchFamily="34" charset="0"/>
          <a:ea typeface="+mn-ea"/>
          <a:cs typeface="+mn-cs"/>
        </a:defRPr>
      </a:lvl2pPr>
      <a:lvl3pPr marL="688957" indent="-228594" algn="l" defTabSz="914377" rtl="0" eaLnBrk="1" latinLnBrk="0" hangingPunct="1">
        <a:lnSpc>
          <a:spcPct val="90000"/>
        </a:lnSpc>
        <a:spcBef>
          <a:spcPts val="0"/>
        </a:spcBef>
        <a:spcAft>
          <a:spcPts val="300"/>
        </a:spcAft>
        <a:buFont typeface="Avenir Light" panose="020B0402020203020204" pitchFamily="34" charset="0"/>
        <a:buChar char="-"/>
        <a:defRPr sz="2000" kern="1200">
          <a:solidFill>
            <a:schemeClr val="tx1"/>
          </a:solidFill>
          <a:latin typeface="Century Gothic" panose="020B0502020202020204" pitchFamily="34" charset="0"/>
          <a:ea typeface="+mn-ea"/>
          <a:cs typeface="+mn-cs"/>
        </a:defRPr>
      </a:lvl3pPr>
      <a:lvl4pPr marL="914377" indent="-228594" algn="l" defTabSz="914377" rtl="0" eaLnBrk="1" latinLnBrk="0" hangingPunct="1">
        <a:lnSpc>
          <a:spcPct val="90000"/>
        </a:lnSpc>
        <a:spcBef>
          <a:spcPts val="0"/>
        </a:spcBef>
        <a:spcAft>
          <a:spcPts val="300"/>
        </a:spcAft>
        <a:buFont typeface="Avenir Light" panose="020B0402020203020204" pitchFamily="34" charset="0"/>
        <a:buChar char="-"/>
        <a:defRPr sz="2000" kern="1200">
          <a:solidFill>
            <a:schemeClr val="tx1"/>
          </a:solidFill>
          <a:latin typeface="Century Gothic" panose="020B0502020202020204" pitchFamily="34" charset="0"/>
          <a:ea typeface="+mn-ea"/>
          <a:cs typeface="+mn-cs"/>
        </a:defRPr>
      </a:lvl4pPr>
      <a:lvl5pPr marL="1139797" indent="-225420" algn="l" defTabSz="914377" rtl="0" eaLnBrk="1" latinLnBrk="0" hangingPunct="1">
        <a:lnSpc>
          <a:spcPct val="90000"/>
        </a:lnSpc>
        <a:spcBef>
          <a:spcPts val="0"/>
        </a:spcBef>
        <a:spcAft>
          <a:spcPts val="300"/>
        </a:spcAft>
        <a:buFont typeface="Avenir Light" panose="020B0402020203020204" pitchFamily="34" charset="0"/>
        <a:buChar char="-"/>
        <a:defRPr sz="20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5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www.netcommissions.com/blog/bid/103094/Sales-Performance-Management-Clear-Communication-to-Sales-is-Key" TargetMode="External"/><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hyperlink" Target="http://www.netcommissions.com/blog/bid/103092/Sales-Incentive-Management-how-often-to-pay-sales"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4.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A1CF76-A64D-45A6-A5DB-A8329C4C50C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ECA1CF76-A64D-45A6-A5DB-A8329C4C50C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A4CD20E0-2C0D-4EE8-B436-EB4D25A4871B}"/>
              </a:ext>
            </a:extLst>
          </p:cNvPr>
          <p:cNvPicPr>
            <a:picLocks noChangeAspect="1"/>
          </p:cNvPicPr>
          <p:nvPr/>
        </p:nvPicPr>
        <p:blipFill rotWithShape="1">
          <a:blip r:embed="rId6"/>
          <a:srcRect l="12942" r="66481"/>
          <a:stretch/>
        </p:blipFill>
        <p:spPr>
          <a:xfrm>
            <a:off x="5664697" y="-21591"/>
            <a:ext cx="2125535" cy="6879591"/>
          </a:xfrm>
          <a:prstGeom prst="rect">
            <a:avLst/>
          </a:prstGeom>
        </p:spPr>
      </p:pic>
      <p:sp>
        <p:nvSpPr>
          <p:cNvPr id="62" name="Rectangle 61">
            <a:extLst>
              <a:ext uri="{FF2B5EF4-FFF2-40B4-BE49-F238E27FC236}">
                <a16:creationId xmlns:a16="http://schemas.microsoft.com/office/drawing/2014/main" id="{131D3E4F-6D17-49BC-B0FF-12DEF5648C6C}"/>
              </a:ext>
            </a:extLst>
          </p:cNvPr>
          <p:cNvSpPr/>
          <p:nvPr/>
        </p:nvSpPr>
        <p:spPr>
          <a:xfrm>
            <a:off x="5656361" y="-21591"/>
            <a:ext cx="2133871"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Box 2"/>
          <p:cNvSpPr txBox="1"/>
          <p:nvPr/>
        </p:nvSpPr>
        <p:spPr>
          <a:xfrm>
            <a:off x="565688" y="390942"/>
            <a:ext cx="525123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72525"/>
                </a:solidFill>
                <a:effectLst/>
                <a:uLnTx/>
                <a:uFillTx/>
                <a:latin typeface="Century Gothic" charset="0"/>
                <a:ea typeface="Century Gothic" charset="0"/>
                <a:cs typeface="Century Gothic" charset="0"/>
              </a:rPr>
              <a:t>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D6A503"/>
                </a:solidFill>
                <a:effectLst/>
                <a:uLnTx/>
                <a:uFillTx/>
                <a:latin typeface="Century Gothic" charset="0"/>
                <a:ea typeface="Century Gothic" charset="0"/>
                <a:cs typeface="Century Gothic" charset="0"/>
              </a:rPr>
              <a:t>COMMISION &amp; PERFORMANCE </a:t>
            </a:r>
          </a:p>
        </p:txBody>
      </p:sp>
      <p:cxnSp>
        <p:nvCxnSpPr>
          <p:cNvPr id="8" name="Прямая соединительная линия 7"/>
          <p:cNvCxnSpPr>
            <a:cxnSpLocks/>
          </p:cNvCxnSpPr>
          <p:nvPr/>
        </p:nvCxnSpPr>
        <p:spPr>
          <a:xfrm>
            <a:off x="2320" y="770407"/>
            <a:ext cx="563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Группа 8"/>
          <p:cNvGrpSpPr/>
          <p:nvPr/>
        </p:nvGrpSpPr>
        <p:grpSpPr>
          <a:xfrm>
            <a:off x="688120" y="206098"/>
            <a:ext cx="935114" cy="165205"/>
            <a:chOff x="1194364" y="1515979"/>
            <a:chExt cx="935114" cy="165205"/>
          </a:xfrm>
        </p:grpSpPr>
        <p:sp>
          <p:nvSpPr>
            <p:cNvPr id="31" name="Овал 9"/>
            <p:cNvSpPr/>
            <p:nvPr/>
          </p:nvSpPr>
          <p:spPr>
            <a:xfrm>
              <a:off x="1194364" y="1515979"/>
              <a:ext cx="165205" cy="165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2" name="Овал 10"/>
            <p:cNvSpPr/>
            <p:nvPr/>
          </p:nvSpPr>
          <p:spPr>
            <a:xfrm>
              <a:off x="1452656" y="1515979"/>
              <a:ext cx="165205" cy="16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3" name="Овал 11"/>
            <p:cNvSpPr/>
            <p:nvPr/>
          </p:nvSpPr>
          <p:spPr>
            <a:xfrm>
              <a:off x="1710947" y="1515979"/>
              <a:ext cx="165205" cy="16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4" name="Овал 11"/>
            <p:cNvSpPr/>
            <p:nvPr/>
          </p:nvSpPr>
          <p:spPr>
            <a:xfrm>
              <a:off x="1964273" y="1515979"/>
              <a:ext cx="165205" cy="16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44" name="Подзаголовок 2">
            <a:extLst>
              <a:ext uri="{FF2B5EF4-FFF2-40B4-BE49-F238E27FC236}">
                <a16:creationId xmlns:a16="http://schemas.microsoft.com/office/drawing/2014/main" id="{B93DB238-37BE-43D1-A04F-D55ED43C34A9}"/>
              </a:ext>
            </a:extLst>
          </p:cNvPr>
          <p:cNvSpPr txBox="1">
            <a:spLocks/>
          </p:cNvSpPr>
          <p:nvPr/>
        </p:nvSpPr>
        <p:spPr>
          <a:xfrm>
            <a:off x="9208900" y="4957052"/>
            <a:ext cx="3440299" cy="2138360"/>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000" b="0" i="0" u="none" strike="noStrike" kern="0" cap="none" spc="0" normalizeH="0" baseline="0" noProof="0" dirty="0">
              <a:ln>
                <a:noFill/>
              </a:ln>
              <a:solidFill>
                <a:srgbClr val="272525"/>
              </a:solidFill>
              <a:effectLst/>
              <a:uLnTx/>
              <a:uFillTx/>
              <a:latin typeface="Century Gothic" charset="0"/>
              <a:ea typeface="Century Gothic" charset="0"/>
              <a:cs typeface="Century Gothic" charset="0"/>
            </a:endParaRPr>
          </a:p>
        </p:txBody>
      </p:sp>
      <p:sp>
        <p:nvSpPr>
          <p:cNvPr id="48" name="Подзаголовок 2">
            <a:extLst>
              <a:ext uri="{FF2B5EF4-FFF2-40B4-BE49-F238E27FC236}">
                <a16:creationId xmlns:a16="http://schemas.microsoft.com/office/drawing/2014/main" id="{8CFFD129-4D9E-45D7-9DD4-F7447F93894F}"/>
              </a:ext>
            </a:extLst>
          </p:cNvPr>
          <p:cNvSpPr txBox="1">
            <a:spLocks/>
          </p:cNvSpPr>
          <p:nvPr/>
        </p:nvSpPr>
        <p:spPr>
          <a:xfrm>
            <a:off x="620346" y="2346710"/>
            <a:ext cx="4908142" cy="1710147"/>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72525"/>
                </a:solidFill>
                <a:effectLst/>
                <a:uLnTx/>
                <a:uFillTx/>
                <a:latin typeface="Century Gothic"/>
                <a:ea typeface="+mn-ea"/>
                <a:cs typeface="+mn-cs"/>
              </a:rPr>
              <a:t>The ability to affect price and commission earnings can serve as motivation for independent salespersons</a:t>
            </a:r>
            <a:endParaRPr kumimoji="0" lang="en-US" sz="1000" b="0" i="0" u="none" strike="noStrike" kern="1200" cap="none" spc="0" normalizeH="0" baseline="0" noProof="0" dirty="0">
              <a:ln>
                <a:noFill/>
              </a:ln>
              <a:solidFill>
                <a:srgbClr val="272525">
                  <a:lumMod val="75000"/>
                  <a:lumOff val="25000"/>
                </a:srgbClr>
              </a:solidFill>
              <a:effectLst/>
              <a:uLnTx/>
              <a:uFillTx/>
              <a:latin typeface="Century Gothic" charset="0"/>
              <a:ea typeface="Century Gothic" charset="0"/>
              <a:cs typeface="Century Gothic" charset="0"/>
            </a:endParaRPr>
          </a:p>
        </p:txBody>
      </p:sp>
      <p:sp>
        <p:nvSpPr>
          <p:cNvPr id="50" name="Прямоугольник 13">
            <a:extLst>
              <a:ext uri="{FF2B5EF4-FFF2-40B4-BE49-F238E27FC236}">
                <a16:creationId xmlns:a16="http://schemas.microsoft.com/office/drawing/2014/main" id="{29A15784-8B20-407F-B379-6420ECB2B026}"/>
              </a:ext>
            </a:extLst>
          </p:cNvPr>
          <p:cNvSpPr/>
          <p:nvPr/>
        </p:nvSpPr>
        <p:spPr>
          <a:xfrm>
            <a:off x="930257" y="2915186"/>
            <a:ext cx="3951233" cy="1224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1" name="Овал 14">
            <a:extLst>
              <a:ext uri="{FF2B5EF4-FFF2-40B4-BE49-F238E27FC236}">
                <a16:creationId xmlns:a16="http://schemas.microsoft.com/office/drawing/2014/main" id="{0061AAF2-D5DE-4FDA-9252-C3CCB5892208}"/>
              </a:ext>
            </a:extLst>
          </p:cNvPr>
          <p:cNvSpPr/>
          <p:nvPr/>
        </p:nvSpPr>
        <p:spPr>
          <a:xfrm>
            <a:off x="1129003" y="3042946"/>
            <a:ext cx="600732" cy="600732"/>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2" name="Подзаголовок 2">
            <a:extLst>
              <a:ext uri="{FF2B5EF4-FFF2-40B4-BE49-F238E27FC236}">
                <a16:creationId xmlns:a16="http://schemas.microsoft.com/office/drawing/2014/main" id="{57856DD1-B770-4FE3-9B2A-1B47C787BB94}"/>
              </a:ext>
            </a:extLst>
          </p:cNvPr>
          <p:cNvSpPr txBox="1">
            <a:spLocks/>
          </p:cNvSpPr>
          <p:nvPr/>
        </p:nvSpPr>
        <p:spPr>
          <a:xfrm>
            <a:off x="1759995" y="3026116"/>
            <a:ext cx="3143573" cy="693762"/>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0" cap="none" spc="0" normalizeH="0" baseline="0" noProof="0" dirty="0">
                <a:ln>
                  <a:noFill/>
                </a:ln>
                <a:solidFill>
                  <a:prstClr val="white">
                    <a:lumMod val="50000"/>
                  </a:prstClr>
                </a:solidFill>
                <a:effectLst/>
                <a:uLnTx/>
                <a:uFillTx/>
                <a:latin typeface="Century Gothic" charset="0"/>
                <a:ea typeface="Century Gothic" charset="0"/>
                <a:cs typeface="Century Gothic" charset="0"/>
              </a:rPr>
              <a:t>The commission can be calculated in a variety of ways. Here is the process for best practices. </a:t>
            </a:r>
            <a:endParaRPr kumimoji="0" lang="en-US" sz="1200" b="0" i="0" u="none" strike="noStrike" kern="1200" cap="none" spc="0" normalizeH="0" baseline="0" noProof="0" dirty="0">
              <a:ln>
                <a:noFill/>
              </a:ln>
              <a:solidFill>
                <a:prstClr val="white">
                  <a:lumMod val="50000"/>
                </a:prstClr>
              </a:solidFill>
              <a:effectLst/>
              <a:uLnTx/>
              <a:uFillTx/>
              <a:latin typeface="Century Gothic" charset="0"/>
              <a:ea typeface="Century Gothic" charset="0"/>
              <a:cs typeface="Century Gothic" charset="0"/>
            </a:endParaRPr>
          </a:p>
        </p:txBody>
      </p:sp>
      <p:pic>
        <p:nvPicPr>
          <p:cNvPr id="53" name="Picture 52">
            <a:extLst>
              <a:ext uri="{FF2B5EF4-FFF2-40B4-BE49-F238E27FC236}">
                <a16:creationId xmlns:a16="http://schemas.microsoft.com/office/drawing/2014/main" id="{EE1FDE93-829C-4C61-8174-62ACC01538E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48286" y="3159909"/>
            <a:ext cx="366806" cy="366806"/>
          </a:xfrm>
          <a:prstGeom prst="rect">
            <a:avLst/>
          </a:prstGeom>
        </p:spPr>
      </p:pic>
      <p:sp>
        <p:nvSpPr>
          <p:cNvPr id="54" name="Овал 16">
            <a:extLst>
              <a:ext uri="{FF2B5EF4-FFF2-40B4-BE49-F238E27FC236}">
                <a16:creationId xmlns:a16="http://schemas.microsoft.com/office/drawing/2014/main" id="{FF782467-14C3-49B6-951C-0ED272864ADC}"/>
              </a:ext>
            </a:extLst>
          </p:cNvPr>
          <p:cNvSpPr/>
          <p:nvPr/>
        </p:nvSpPr>
        <p:spPr>
          <a:xfrm>
            <a:off x="327356" y="3771438"/>
            <a:ext cx="1151145" cy="1123187"/>
          </a:xfrm>
          <a:prstGeom prst="ellipse">
            <a:avLst/>
          </a:prstGeom>
          <a:solidFill>
            <a:srgbClr val="00703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Start with a Sliding Scale</a:t>
            </a:r>
            <a:endParaRPr kumimoji="0" lang="ru-RU" sz="1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5" name="Овал 21">
            <a:extLst>
              <a:ext uri="{FF2B5EF4-FFF2-40B4-BE49-F238E27FC236}">
                <a16:creationId xmlns:a16="http://schemas.microsoft.com/office/drawing/2014/main" id="{90EAB915-1AE4-4AC3-86FD-F99B7881BA2A}"/>
              </a:ext>
            </a:extLst>
          </p:cNvPr>
          <p:cNvSpPr/>
          <p:nvPr/>
        </p:nvSpPr>
        <p:spPr>
          <a:xfrm>
            <a:off x="2330300" y="3771437"/>
            <a:ext cx="1151145" cy="1123187"/>
          </a:xfrm>
          <a:prstGeom prst="ellipse">
            <a:avLst/>
          </a:prstGeom>
          <a:solidFill>
            <a:srgbClr val="B98E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Adjust the margins</a:t>
            </a:r>
            <a:endParaRPr kumimoji="0" lang="ru-RU" sz="1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6" name="Овал 25">
            <a:extLst>
              <a:ext uri="{FF2B5EF4-FFF2-40B4-BE49-F238E27FC236}">
                <a16:creationId xmlns:a16="http://schemas.microsoft.com/office/drawing/2014/main" id="{4180759C-7406-4AEC-91F5-A9618CDECB5C}"/>
              </a:ext>
            </a:extLst>
          </p:cNvPr>
          <p:cNvSpPr/>
          <p:nvPr/>
        </p:nvSpPr>
        <p:spPr>
          <a:xfrm>
            <a:off x="4242574" y="3757942"/>
            <a:ext cx="1151145" cy="1123187"/>
          </a:xfrm>
          <a:prstGeom prst="ellips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Classify the Expense </a:t>
            </a:r>
            <a:endParaRPr kumimoji="0" lang="ru-RU" sz="11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9" name="Подзаголовок 2">
            <a:extLst>
              <a:ext uri="{FF2B5EF4-FFF2-40B4-BE49-F238E27FC236}">
                <a16:creationId xmlns:a16="http://schemas.microsoft.com/office/drawing/2014/main" id="{59DB3FCB-25D1-4065-89E1-DF75AC4D4273}"/>
              </a:ext>
            </a:extLst>
          </p:cNvPr>
          <p:cNvSpPr txBox="1">
            <a:spLocks/>
          </p:cNvSpPr>
          <p:nvPr/>
        </p:nvSpPr>
        <p:spPr>
          <a:xfrm>
            <a:off x="75205" y="4872551"/>
            <a:ext cx="1654530" cy="829695"/>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272525"/>
                </a:solidFill>
                <a:effectLst/>
                <a:uLnTx/>
                <a:uFillTx/>
                <a:latin typeface="Century Gothic"/>
                <a:ea typeface="+mn-ea"/>
                <a:cs typeface="+mn-cs"/>
              </a:rPr>
              <a:t>Some companies use a sliding scale based on fluctuations in the gross profit margin.</a:t>
            </a:r>
            <a:endParaRPr kumimoji="0" lang="en-US" sz="1050" b="0" i="0" u="none" strike="noStrike" kern="0" cap="none" spc="0" normalizeH="0" baseline="0" noProof="0" dirty="0">
              <a:ln>
                <a:noFill/>
              </a:ln>
              <a:solidFill>
                <a:srgbClr val="272525"/>
              </a:solidFill>
              <a:effectLst/>
              <a:uLnTx/>
              <a:uFillTx/>
              <a:latin typeface="Century Gothic" charset="0"/>
              <a:ea typeface="Century Gothic" charset="0"/>
              <a:cs typeface="Century Gothic" charset="0"/>
            </a:endParaRPr>
          </a:p>
        </p:txBody>
      </p:sp>
      <p:sp>
        <p:nvSpPr>
          <p:cNvPr id="40" name="Подзаголовок 2">
            <a:extLst>
              <a:ext uri="{FF2B5EF4-FFF2-40B4-BE49-F238E27FC236}">
                <a16:creationId xmlns:a16="http://schemas.microsoft.com/office/drawing/2014/main" id="{497584A7-E4B6-4054-AB20-6A6CFA9EC7FB}"/>
              </a:ext>
            </a:extLst>
          </p:cNvPr>
          <p:cNvSpPr txBox="1">
            <a:spLocks/>
          </p:cNvSpPr>
          <p:nvPr/>
        </p:nvSpPr>
        <p:spPr>
          <a:xfrm>
            <a:off x="1954084" y="4867093"/>
            <a:ext cx="1903576" cy="829695"/>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272525"/>
                </a:solidFill>
                <a:effectLst/>
                <a:uLnTx/>
                <a:uFillTx/>
                <a:latin typeface="Century Gothic"/>
                <a:ea typeface="+mn-ea"/>
                <a:cs typeface="+mn-cs"/>
              </a:rPr>
              <a:t>The gross profit margin is determined before additional adjustments are made for administrative and sales expenses. A company might adjust the percentage up or down for changing profit margins.</a:t>
            </a:r>
            <a:endParaRPr kumimoji="0" lang="en-US" sz="1050" b="0" i="0" u="none" strike="noStrike" kern="0" cap="none" spc="0" normalizeH="0" baseline="0" noProof="0" dirty="0">
              <a:ln>
                <a:noFill/>
              </a:ln>
              <a:solidFill>
                <a:srgbClr val="272525"/>
              </a:solidFill>
              <a:effectLst/>
              <a:uLnTx/>
              <a:uFillTx/>
              <a:latin typeface="Century Gothic" charset="0"/>
              <a:ea typeface="Century Gothic" charset="0"/>
              <a:cs typeface="Century Gothic" charset="0"/>
            </a:endParaRPr>
          </a:p>
        </p:txBody>
      </p:sp>
      <p:sp>
        <p:nvSpPr>
          <p:cNvPr id="41" name="Подзаголовок 2">
            <a:extLst>
              <a:ext uri="{FF2B5EF4-FFF2-40B4-BE49-F238E27FC236}">
                <a16:creationId xmlns:a16="http://schemas.microsoft.com/office/drawing/2014/main" id="{98859697-D20E-4272-9625-FD760F974166}"/>
              </a:ext>
            </a:extLst>
          </p:cNvPr>
          <p:cNvSpPr txBox="1">
            <a:spLocks/>
          </p:cNvSpPr>
          <p:nvPr/>
        </p:nvSpPr>
        <p:spPr>
          <a:xfrm>
            <a:off x="3904651" y="4867094"/>
            <a:ext cx="1810191" cy="829695"/>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72525"/>
                </a:solidFill>
                <a:effectLst/>
                <a:uLnTx/>
                <a:uFillTx/>
                <a:latin typeface="Century Gothic"/>
                <a:ea typeface="+mn-ea"/>
                <a:cs typeface="+mn-cs"/>
              </a:rPr>
              <a:t>Companies that use the gross margin model include sales commissions as part of operating expenses. Operations expenses are deducted from the gross margin.</a:t>
            </a:r>
            <a:endParaRPr kumimoji="0" lang="en-US" sz="1000" b="0" i="0" u="none" strike="noStrike" kern="0" cap="none" spc="0" normalizeH="0" baseline="0" noProof="0" dirty="0">
              <a:ln>
                <a:noFill/>
              </a:ln>
              <a:solidFill>
                <a:srgbClr val="272525"/>
              </a:solidFill>
              <a:effectLst/>
              <a:uLnTx/>
              <a:uFillTx/>
              <a:latin typeface="Century Gothic" charset="0"/>
              <a:ea typeface="Century Gothic" charset="0"/>
              <a:cs typeface="Century Gothic" charset="0"/>
            </a:endParaRPr>
          </a:p>
        </p:txBody>
      </p:sp>
      <p:sp>
        <p:nvSpPr>
          <p:cNvPr id="42" name="Овал 25">
            <a:extLst>
              <a:ext uri="{FF2B5EF4-FFF2-40B4-BE49-F238E27FC236}">
                <a16:creationId xmlns:a16="http://schemas.microsoft.com/office/drawing/2014/main" id="{982F4BEF-B2BF-4549-866F-0D8FF75D3BA9}"/>
              </a:ext>
            </a:extLst>
          </p:cNvPr>
          <p:cNvSpPr/>
          <p:nvPr/>
        </p:nvSpPr>
        <p:spPr>
          <a:xfrm>
            <a:off x="7198730" y="3643678"/>
            <a:ext cx="1192406" cy="120663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72525"/>
                </a:solidFill>
                <a:effectLst/>
                <a:uLnTx/>
                <a:uFillTx/>
                <a:latin typeface="Century Gothic"/>
                <a:ea typeface="+mn-ea"/>
                <a:cs typeface="+mn-cs"/>
              </a:rPr>
              <a:t>Timelines</a:t>
            </a:r>
            <a:endParaRPr kumimoji="0" lang="ru-RU" sz="1100" b="1" i="0" u="none" strike="noStrike" kern="1200" cap="none" spc="0" normalizeH="0" baseline="0" noProof="0" dirty="0">
              <a:ln>
                <a:noFill/>
              </a:ln>
              <a:solidFill>
                <a:srgbClr val="272525"/>
              </a:solidFill>
              <a:effectLst/>
              <a:uLnTx/>
              <a:uFillTx/>
              <a:latin typeface="Century Gothic"/>
              <a:ea typeface="+mn-ea"/>
              <a:cs typeface="+mn-cs"/>
            </a:endParaRPr>
          </a:p>
        </p:txBody>
      </p:sp>
      <p:sp>
        <p:nvSpPr>
          <p:cNvPr id="43" name="Rectangle 42">
            <a:extLst>
              <a:ext uri="{FF2B5EF4-FFF2-40B4-BE49-F238E27FC236}">
                <a16:creationId xmlns:a16="http://schemas.microsoft.com/office/drawing/2014/main" id="{AD470D1A-DC45-4ECA-8542-38D50BE4A43D}"/>
              </a:ext>
            </a:extLst>
          </p:cNvPr>
          <p:cNvSpPr/>
          <p:nvPr/>
        </p:nvSpPr>
        <p:spPr>
          <a:xfrm>
            <a:off x="8410739" y="65196"/>
            <a:ext cx="3781261" cy="69865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72525"/>
                </a:solidFill>
                <a:effectLst/>
                <a:uLnTx/>
                <a:uFillTx/>
                <a:latin typeface="Century Gothic"/>
                <a:ea typeface="+mn-ea"/>
                <a:cs typeface="+mn-cs"/>
              </a:rPr>
              <a:t>Each sales rep should have a direct causal relationship with the plan measures that make up their plan. This cause/effect linkage between their behavior and reward suggests that the sales rep needs to have control over critical variables on which their performance is being measured.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72525"/>
                </a:solidFill>
                <a:effectLst/>
                <a:uLnTx/>
                <a:uFillTx/>
                <a:latin typeface="Century Gothic"/>
                <a:ea typeface="+mn-ea"/>
                <a:cs typeface="+mn-cs"/>
              </a:rPr>
              <a:t>Each Sales rep should have their commission payments supported by a </a:t>
            </a:r>
            <a:r>
              <a:rPr kumimoji="0" lang="en-US" sz="1400" b="0" i="0" u="none" strike="noStrike" kern="1200" cap="none" spc="0" normalizeH="0" baseline="0" noProof="0" dirty="0">
                <a:ln>
                  <a:noFill/>
                </a:ln>
                <a:solidFill>
                  <a:srgbClr val="272525"/>
                </a:solidFill>
                <a:effectLst/>
                <a:uLnTx/>
                <a:uFillTx/>
                <a:latin typeface="Century Gothic"/>
                <a:ea typeface="+mn-ea"/>
                <a:cs typeface="+mn-cs"/>
                <a:hlinkClick r:id="rId8" tooltip="line-of-sight visibility"/>
              </a:rPr>
              <a:t>line-of-sight visibility</a:t>
            </a:r>
            <a:r>
              <a:rPr kumimoji="0" lang="en-US" sz="1400" b="0" i="0" u="none" strike="noStrike" kern="1200" cap="none" spc="0" normalizeH="0" baseline="0" noProof="0" dirty="0">
                <a:ln>
                  <a:noFill/>
                </a:ln>
                <a:solidFill>
                  <a:srgbClr val="272525"/>
                </a:solidFill>
                <a:effectLst/>
                <a:uLnTx/>
                <a:uFillTx/>
                <a:latin typeface="Century Gothic"/>
                <a:ea typeface="+mn-ea"/>
                <a:cs typeface="+mn-cs"/>
              </a:rPr>
              <a:t> to line item / transactional level detail for each order that drives their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72525"/>
                </a:solidFill>
                <a:effectLst/>
                <a:uLnTx/>
                <a:uFillTx/>
                <a:latin typeface="Century Gothic"/>
                <a:ea typeface="+mn-ea"/>
                <a:cs typeface="+mn-cs"/>
              </a:rPr>
              <a:t>Timelines can have a dramatic affect on the success of a sales compensation program, </a:t>
            </a:r>
            <a:r>
              <a:rPr kumimoji="0" lang="en-US" sz="1400" b="0" i="0" u="none" strike="noStrike" kern="1200" cap="none" spc="0" normalizeH="0" baseline="0" noProof="0" dirty="0">
                <a:ln>
                  <a:noFill/>
                </a:ln>
                <a:solidFill>
                  <a:srgbClr val="272525"/>
                </a:solidFill>
                <a:effectLst/>
                <a:uLnTx/>
                <a:uFillTx/>
                <a:latin typeface="Century Gothic"/>
                <a:ea typeface="+mn-ea"/>
                <a:cs typeface="+mn-cs"/>
                <a:hlinkClick r:id="rId9" tooltip="Action and reward should be couple as close in time as possible"/>
              </a:rPr>
              <a:t>Action and reward should be couple as close in time as possible</a:t>
            </a:r>
            <a:r>
              <a:rPr kumimoji="0" lang="en-US" sz="1400" b="0" i="0" u="none" strike="noStrike" kern="1200" cap="none" spc="0" normalizeH="0" baseline="0" noProof="0" dirty="0">
                <a:ln>
                  <a:noFill/>
                </a:ln>
                <a:solidFill>
                  <a:srgbClr val="272525"/>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72525"/>
                </a:solidFill>
                <a:effectLst/>
                <a:uLnTx/>
                <a:uFillTx/>
                <a:latin typeface="Century Gothic"/>
                <a:ea typeface="+mn-ea"/>
                <a:cs typeface="+mn-cs"/>
              </a:rPr>
              <a:t>Simplicity: if plans or individual plan measures get overly complex, sales reps can lose focus. Additionally, they can drive excessive administrative workloads as well. Accuracy: The effectiveness of Sales compensation plans as a motivator often depend on accurate picture of performance as is reflected in the accuracy of payouts.</a:t>
            </a:r>
          </a:p>
        </p:txBody>
      </p:sp>
      <p:sp>
        <p:nvSpPr>
          <p:cNvPr id="59" name="Овал 25">
            <a:extLst>
              <a:ext uri="{FF2B5EF4-FFF2-40B4-BE49-F238E27FC236}">
                <a16:creationId xmlns:a16="http://schemas.microsoft.com/office/drawing/2014/main" id="{687D8745-E4A3-4694-BDDA-BFF9C05C1650}"/>
              </a:ext>
            </a:extLst>
          </p:cNvPr>
          <p:cNvSpPr/>
          <p:nvPr/>
        </p:nvSpPr>
        <p:spPr>
          <a:xfrm>
            <a:off x="7198145" y="5255584"/>
            <a:ext cx="1192406" cy="120663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72525"/>
                </a:solidFill>
                <a:effectLst/>
                <a:uLnTx/>
                <a:uFillTx/>
                <a:latin typeface="Century Gothic"/>
                <a:ea typeface="+mn-ea"/>
                <a:cs typeface="+mn-cs"/>
              </a:rPr>
              <a:t>Simplicity</a:t>
            </a:r>
            <a:endParaRPr kumimoji="0" lang="ru-RU" sz="1100" b="1" i="0" u="none" strike="noStrike" kern="1200" cap="none" spc="0" normalizeH="0" baseline="0" noProof="0" dirty="0">
              <a:ln>
                <a:noFill/>
              </a:ln>
              <a:solidFill>
                <a:srgbClr val="272525"/>
              </a:solidFill>
              <a:effectLst/>
              <a:uLnTx/>
              <a:uFillTx/>
              <a:latin typeface="Century Gothic"/>
              <a:ea typeface="+mn-ea"/>
              <a:cs typeface="+mn-cs"/>
            </a:endParaRPr>
          </a:p>
        </p:txBody>
      </p:sp>
      <p:sp>
        <p:nvSpPr>
          <p:cNvPr id="60" name="Овал 25">
            <a:extLst>
              <a:ext uri="{FF2B5EF4-FFF2-40B4-BE49-F238E27FC236}">
                <a16:creationId xmlns:a16="http://schemas.microsoft.com/office/drawing/2014/main" id="{548725A9-BA66-4C2F-9ABA-8B0D6BD6DD22}"/>
              </a:ext>
            </a:extLst>
          </p:cNvPr>
          <p:cNvSpPr/>
          <p:nvPr/>
        </p:nvSpPr>
        <p:spPr>
          <a:xfrm>
            <a:off x="7218333" y="2166365"/>
            <a:ext cx="1192406" cy="120663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72525"/>
                </a:solidFill>
                <a:effectLst/>
                <a:uLnTx/>
                <a:uFillTx/>
                <a:latin typeface="Century Gothic"/>
                <a:ea typeface="+mn-ea"/>
                <a:cs typeface="+mn-cs"/>
              </a:rPr>
              <a:t>Visibility</a:t>
            </a:r>
            <a:endParaRPr kumimoji="0" lang="ru-RU" sz="1100" b="1" i="0" u="none" strike="noStrike" kern="1200" cap="none" spc="0" normalizeH="0" baseline="0" noProof="0" dirty="0">
              <a:ln>
                <a:noFill/>
              </a:ln>
              <a:solidFill>
                <a:srgbClr val="272525"/>
              </a:solidFill>
              <a:effectLst/>
              <a:uLnTx/>
              <a:uFillTx/>
              <a:latin typeface="Century Gothic"/>
              <a:ea typeface="+mn-ea"/>
              <a:cs typeface="+mn-cs"/>
            </a:endParaRPr>
          </a:p>
        </p:txBody>
      </p:sp>
      <p:sp>
        <p:nvSpPr>
          <p:cNvPr id="61" name="Овал 25">
            <a:extLst>
              <a:ext uri="{FF2B5EF4-FFF2-40B4-BE49-F238E27FC236}">
                <a16:creationId xmlns:a16="http://schemas.microsoft.com/office/drawing/2014/main" id="{DBF8055F-A928-4C34-90C1-AE8BF1515CD8}"/>
              </a:ext>
            </a:extLst>
          </p:cNvPr>
          <p:cNvSpPr/>
          <p:nvPr/>
        </p:nvSpPr>
        <p:spPr>
          <a:xfrm>
            <a:off x="7194029" y="65196"/>
            <a:ext cx="1192406" cy="120663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72525"/>
                </a:solidFill>
                <a:effectLst/>
                <a:uLnTx/>
                <a:uFillTx/>
                <a:latin typeface="Century Gothic"/>
                <a:ea typeface="+mn-ea"/>
                <a:cs typeface="+mn-cs"/>
              </a:rPr>
              <a:t>Measures</a:t>
            </a:r>
            <a:endParaRPr kumimoji="0" lang="ru-RU" sz="1100" b="1" i="0" u="none" strike="noStrike" kern="1200" cap="none" spc="0" normalizeH="0" baseline="0" noProof="0" dirty="0">
              <a:ln>
                <a:noFill/>
              </a:ln>
              <a:solidFill>
                <a:srgbClr val="272525"/>
              </a:solidFill>
              <a:effectLst/>
              <a:uLnTx/>
              <a:uFillTx/>
              <a:latin typeface="Century Gothic"/>
              <a:ea typeface="+mn-ea"/>
              <a:cs typeface="+mn-cs"/>
            </a:endParaRPr>
          </a:p>
        </p:txBody>
      </p:sp>
    </p:spTree>
    <p:extLst>
      <p:ext uri="{BB962C8B-B14F-4D97-AF65-F5344CB8AC3E}">
        <p14:creationId xmlns:p14="http://schemas.microsoft.com/office/powerpoint/2010/main" val="368679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858652-AFE5-481C-BB48-19FFDDF964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5858652-AFE5-481C-BB48-19FFDDF964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F62599A-AB5A-430F-B7C4-4075ABFCB41D}"/>
              </a:ext>
            </a:extLst>
          </p:cNvPr>
          <p:cNvSpPr/>
          <p:nvPr>
            <p:custDataLst>
              <p:tags r:id="rId3"/>
            </p:custDataLst>
          </p:nvPr>
        </p:nvSpPr>
        <p:spPr>
          <a:xfrm>
            <a:off x="0" y="0"/>
            <a:ext cx="158750" cy="158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272525">
                  <a:lumMod val="75000"/>
                  <a:lumOff val="25000"/>
                </a:srgbClr>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C56D5BE2-AAEA-4ED1-9C44-FD809FE72FF8}"/>
              </a:ext>
            </a:extLst>
          </p:cNvPr>
          <p:cNvSpPr>
            <a:spLocks noGrp="1"/>
          </p:cNvSpPr>
          <p:nvPr>
            <p:ph type="title"/>
          </p:nvPr>
        </p:nvSpPr>
        <p:spPr>
          <a:xfrm>
            <a:off x="550272" y="276367"/>
            <a:ext cx="11091455" cy="624579"/>
          </a:xfrm>
        </p:spPr>
        <p:txBody>
          <a:bodyPr/>
          <a:lstStyle/>
          <a:p>
            <a:pPr algn="ctr"/>
            <a:r>
              <a:rPr lang="en-US" b="1" dirty="0">
                <a:solidFill>
                  <a:schemeClr val="accent1"/>
                </a:solidFill>
              </a:rPr>
              <a:t>The type of profit measure connected to the compensation plan should clearly support the company’s business objectives and sales strategy in its customer markets. Each measure should be tracked and measured.</a:t>
            </a:r>
          </a:p>
        </p:txBody>
      </p:sp>
      <p:graphicFrame>
        <p:nvGraphicFramePr>
          <p:cNvPr id="3" name="Table 2">
            <a:extLst>
              <a:ext uri="{FF2B5EF4-FFF2-40B4-BE49-F238E27FC236}">
                <a16:creationId xmlns:a16="http://schemas.microsoft.com/office/drawing/2014/main" id="{504D2598-DC8D-454E-B327-EED811649DBC}"/>
              </a:ext>
            </a:extLst>
          </p:cNvPr>
          <p:cNvGraphicFramePr>
            <a:graphicFrameLocks noGrp="1"/>
          </p:cNvGraphicFramePr>
          <p:nvPr>
            <p:extLst/>
          </p:nvPr>
        </p:nvGraphicFramePr>
        <p:xfrm>
          <a:off x="1140644" y="1890343"/>
          <a:ext cx="10228082" cy="4281857"/>
        </p:xfrm>
        <a:graphic>
          <a:graphicData uri="http://schemas.openxmlformats.org/drawingml/2006/table">
            <a:tbl>
              <a:tblPr>
                <a:tableStyleId>{BC89EF96-8CEA-46FF-86C4-4CE0E7609802}</a:tableStyleId>
              </a:tblPr>
              <a:tblGrid>
                <a:gridCol w="2944625">
                  <a:extLst>
                    <a:ext uri="{9D8B030D-6E8A-4147-A177-3AD203B41FA5}">
                      <a16:colId xmlns:a16="http://schemas.microsoft.com/office/drawing/2014/main" val="1870781163"/>
                    </a:ext>
                  </a:extLst>
                </a:gridCol>
                <a:gridCol w="7283457">
                  <a:extLst>
                    <a:ext uri="{9D8B030D-6E8A-4147-A177-3AD203B41FA5}">
                      <a16:colId xmlns:a16="http://schemas.microsoft.com/office/drawing/2014/main" val="4290519712"/>
                    </a:ext>
                  </a:extLst>
                </a:gridCol>
              </a:tblGrid>
              <a:tr h="469221">
                <a:tc>
                  <a:txBody>
                    <a:bodyPr/>
                    <a:lstStyle/>
                    <a:p>
                      <a:pPr algn="ctr"/>
                      <a:r>
                        <a:rPr lang="en-US" sz="1600" b="1" dirty="0"/>
                        <a:t>Business Goal</a:t>
                      </a:r>
                    </a:p>
                  </a:txBody>
                  <a:tcPr marL="24808" marR="24808" marT="24808" marB="24808" anchor="ctr">
                    <a:solidFill>
                      <a:schemeClr val="bg2">
                        <a:lumMod val="60000"/>
                        <a:lumOff val="40000"/>
                      </a:schemeClr>
                    </a:solidFill>
                  </a:tcPr>
                </a:tc>
                <a:tc>
                  <a:txBody>
                    <a:bodyPr/>
                    <a:lstStyle/>
                    <a:p>
                      <a:pPr algn="ctr"/>
                      <a:r>
                        <a:rPr lang="en-US" sz="1600" b="1" dirty="0"/>
                        <a:t>Performance Metrics</a:t>
                      </a:r>
                      <a:br>
                        <a:rPr lang="en-US" sz="1600" b="1" dirty="0"/>
                      </a:br>
                      <a:r>
                        <a:rPr lang="en-US" sz="1600" b="1" dirty="0"/>
                        <a:t>(One or More Could Be Used in a Profit Margin Based Incentive Plan)</a:t>
                      </a:r>
                    </a:p>
                  </a:txBody>
                  <a:tcPr marL="24808" marR="24808" marT="24808" marB="24808">
                    <a:solidFill>
                      <a:schemeClr val="bg2">
                        <a:lumMod val="60000"/>
                        <a:lumOff val="40000"/>
                      </a:schemeClr>
                    </a:solidFill>
                  </a:tcPr>
                </a:tc>
                <a:extLst>
                  <a:ext uri="{0D108BD9-81ED-4DB2-BD59-A6C34878D82A}">
                    <a16:rowId xmlns:a16="http://schemas.microsoft.com/office/drawing/2014/main" val="2751269023"/>
                  </a:ext>
                </a:extLst>
              </a:tr>
              <a:tr h="948051">
                <a:tc>
                  <a:txBody>
                    <a:bodyPr/>
                    <a:lstStyle/>
                    <a:p>
                      <a:pPr algn="ctr"/>
                      <a:r>
                        <a:rPr lang="en-US" sz="1600" dirty="0"/>
                        <a:t>INCREASE CUSTOMER PROFITABILITY</a:t>
                      </a:r>
                      <a:endParaRPr lang="en-US" sz="1600" b="1" dirty="0"/>
                    </a:p>
                  </a:txBody>
                  <a:tcPr marL="24808" marR="24808" marT="24808" marB="24808" anchor="ctr"/>
                </a:tc>
                <a:tc>
                  <a:txBody>
                    <a:bodyPr/>
                    <a:lstStyle/>
                    <a:p>
                      <a:pPr algn="l">
                        <a:buFont typeface="Arial" panose="020B0604020202020204" pitchFamily="34" charset="0"/>
                        <a:buChar char="•"/>
                      </a:pPr>
                      <a:r>
                        <a:rPr lang="en-US" sz="1600" dirty="0"/>
                        <a:t>   Margin performance compared to a goal</a:t>
                      </a:r>
                    </a:p>
                    <a:p>
                      <a:pPr algn="l">
                        <a:buFont typeface="Arial" panose="020B0604020202020204" pitchFamily="34" charset="0"/>
                        <a:buChar char="•"/>
                      </a:pPr>
                      <a:r>
                        <a:rPr lang="en-US" sz="1600" dirty="0"/>
                        <a:t>   Value add-ons’ revenue and margin, such as a solution sale (bundled  </a:t>
                      </a:r>
                    </a:p>
                    <a:p>
                      <a:pPr algn="l">
                        <a:buFont typeface="Arial" panose="020B0604020202020204" pitchFamily="34" charset="0"/>
                        <a:buNone/>
                      </a:pPr>
                      <a:r>
                        <a:rPr lang="en-US" sz="1600" dirty="0"/>
                        <a:t>    products/services) vs. a single-product sale</a:t>
                      </a:r>
                    </a:p>
                  </a:txBody>
                  <a:tcPr marL="24808" marR="24808" marT="24808" marB="24808"/>
                </a:tc>
                <a:extLst>
                  <a:ext uri="{0D108BD9-81ED-4DB2-BD59-A6C34878D82A}">
                    <a16:rowId xmlns:a16="http://schemas.microsoft.com/office/drawing/2014/main" val="1647819874"/>
                  </a:ext>
                </a:extLst>
              </a:tr>
              <a:tr h="1076680">
                <a:tc>
                  <a:txBody>
                    <a:bodyPr/>
                    <a:lstStyle/>
                    <a:p>
                      <a:pPr algn="ctr"/>
                      <a:r>
                        <a:rPr lang="en-US" sz="1600" dirty="0"/>
                        <a:t>REDUCE DISCOUNTS</a:t>
                      </a:r>
                      <a:endParaRPr lang="en-US" sz="1600" b="1" dirty="0"/>
                    </a:p>
                  </a:txBody>
                  <a:tcPr marL="24808" marR="24808" marT="24808" marB="24808" anchor="ctr"/>
                </a:tc>
                <a:tc>
                  <a:txBody>
                    <a:bodyPr/>
                    <a:lstStyle/>
                    <a:p>
                      <a:pPr algn="l">
                        <a:buFont typeface="Arial" panose="020B0604020202020204" pitchFamily="34" charset="0"/>
                        <a:buChar char="•"/>
                      </a:pPr>
                      <a:r>
                        <a:rPr lang="en-US" sz="1600" dirty="0"/>
                        <a:t>   Price realization (discount off list or average selling price [ASP])</a:t>
                      </a:r>
                    </a:p>
                    <a:p>
                      <a:pPr algn="l">
                        <a:buFont typeface="Arial" panose="020B0604020202020204" pitchFamily="34" charset="0"/>
                        <a:buChar char="•"/>
                      </a:pPr>
                      <a:r>
                        <a:rPr lang="en-US" sz="1600" dirty="0"/>
                        <a:t>   Margin (dollars or percentage) on sales</a:t>
                      </a:r>
                    </a:p>
                    <a:p>
                      <a:pPr algn="l">
                        <a:buFont typeface="Arial" panose="020B0604020202020204" pitchFamily="34" charset="0"/>
                        <a:buChar char="•"/>
                      </a:pPr>
                      <a:r>
                        <a:rPr lang="en-US" sz="1600" dirty="0"/>
                        <a:t>   Percentage of deals closed above walk-away price</a:t>
                      </a:r>
                    </a:p>
                  </a:txBody>
                  <a:tcPr marL="24808" marR="24808" marT="24808" marB="24808"/>
                </a:tc>
                <a:extLst>
                  <a:ext uri="{0D108BD9-81ED-4DB2-BD59-A6C34878D82A}">
                    <a16:rowId xmlns:a16="http://schemas.microsoft.com/office/drawing/2014/main" val="3487021901"/>
                  </a:ext>
                </a:extLst>
              </a:tr>
              <a:tr h="1719830">
                <a:tc>
                  <a:txBody>
                    <a:bodyPr/>
                    <a:lstStyle/>
                    <a:p>
                      <a:pPr algn="ctr"/>
                      <a:r>
                        <a:rPr lang="en-US" sz="1600" dirty="0"/>
                        <a:t>REDUCE MARGIN LEAKAGE </a:t>
                      </a:r>
                    </a:p>
                    <a:p>
                      <a:pPr algn="ctr"/>
                      <a:r>
                        <a:rPr lang="en-US" sz="1600" dirty="0"/>
                        <a:t>(I.E., DECLINE IN MARGINS BEYOND PRICE DISCOUNTING)</a:t>
                      </a:r>
                      <a:endParaRPr lang="en-US" sz="1600" b="1" dirty="0"/>
                    </a:p>
                  </a:txBody>
                  <a:tcPr marL="24808" marR="24808" marT="24808" marB="24808" anchor="ctr"/>
                </a:tc>
                <a:tc>
                  <a:txBody>
                    <a:bodyPr/>
                    <a:lstStyle/>
                    <a:p>
                      <a:pPr algn="l">
                        <a:buFont typeface="Arial" panose="020B0604020202020204" pitchFamily="34" charset="0"/>
                        <a:buChar char="•"/>
                      </a:pPr>
                      <a:r>
                        <a:rPr lang="en-US" sz="1600" dirty="0"/>
                        <a:t>   Percentage of discounted deals with full-price service (i.e., all services </a:t>
                      </a:r>
                    </a:p>
                    <a:p>
                      <a:pPr algn="l">
                        <a:buFont typeface="Arial" panose="020B0604020202020204" pitchFamily="34" charset="0"/>
                        <a:buNone/>
                      </a:pPr>
                      <a:r>
                        <a:rPr lang="en-US" sz="1600" dirty="0"/>
                        <a:t>    associated with paying full price are available even though sold deals were </a:t>
                      </a:r>
                    </a:p>
                    <a:p>
                      <a:pPr algn="l">
                        <a:buFont typeface="Arial" panose="020B0604020202020204" pitchFamily="34" charset="0"/>
                        <a:buNone/>
                      </a:pPr>
                      <a:r>
                        <a:rPr lang="en-US" sz="1600" dirty="0"/>
                        <a:t>    discounted)</a:t>
                      </a:r>
                    </a:p>
                    <a:p>
                      <a:pPr algn="l">
                        <a:buFont typeface="Arial" panose="020B0604020202020204" pitchFamily="34" charset="0"/>
                        <a:buChar char="•"/>
                      </a:pPr>
                      <a:r>
                        <a:rPr lang="en-US" sz="1600" dirty="0"/>
                        <a:t>   Percentage of deals sold with 100% contract-terms compliance (e.g.,    </a:t>
                      </a:r>
                    </a:p>
                    <a:p>
                      <a:pPr algn="l">
                        <a:buFont typeface="Arial" panose="020B0604020202020204" pitchFamily="34" charset="0"/>
                        <a:buNone/>
                      </a:pPr>
                      <a:r>
                        <a:rPr lang="en-US" sz="1600" dirty="0"/>
                        <a:t>    shipping or other delivery-related terms) </a:t>
                      </a:r>
                    </a:p>
                  </a:txBody>
                  <a:tcPr marL="24808" marR="24808" marT="24808" marB="24808"/>
                </a:tc>
                <a:extLst>
                  <a:ext uri="{0D108BD9-81ED-4DB2-BD59-A6C34878D82A}">
                    <a16:rowId xmlns:a16="http://schemas.microsoft.com/office/drawing/2014/main" val="2139019032"/>
                  </a:ext>
                </a:extLst>
              </a:tr>
            </a:tbl>
          </a:graphicData>
        </a:graphic>
      </p:graphicFrame>
    </p:spTree>
    <p:extLst>
      <p:ext uri="{BB962C8B-B14F-4D97-AF65-F5344CB8AC3E}">
        <p14:creationId xmlns:p14="http://schemas.microsoft.com/office/powerpoint/2010/main" val="235114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ADB200-C5C4-4B13-B536-02E0EC82A6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EFADB200-C5C4-4B13-B536-02E0EC82A6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426098E-E972-4D35-9FDA-8E1F7A8EC3D9}"/>
              </a:ext>
            </a:extLst>
          </p:cNvPr>
          <p:cNvSpPr/>
          <p:nvPr>
            <p:custDataLst>
              <p:tags r:id="rId3"/>
            </p:custDataLst>
          </p:nvPr>
        </p:nvSpPr>
        <p:spPr>
          <a:xfrm>
            <a:off x="0" y="0"/>
            <a:ext cx="158750" cy="158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272525">
                  <a:lumMod val="75000"/>
                  <a:lumOff val="25000"/>
                </a:srgbClr>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C56D5BE2-AAEA-4ED1-9C44-FD809FE72FF8}"/>
              </a:ext>
            </a:extLst>
          </p:cNvPr>
          <p:cNvSpPr>
            <a:spLocks noGrp="1"/>
          </p:cNvSpPr>
          <p:nvPr>
            <p:ph type="title"/>
          </p:nvPr>
        </p:nvSpPr>
        <p:spPr/>
        <p:txBody>
          <a:bodyPr/>
          <a:lstStyle/>
          <a:p>
            <a:pPr algn="ctr"/>
            <a:r>
              <a:rPr lang="en-US" sz="2000" b="1" dirty="0">
                <a:solidFill>
                  <a:schemeClr val="accent1"/>
                </a:solidFill>
              </a:rPr>
              <a:t>Companies involved in profit margin based commission benefit from every sales decision having a direct impact on the bottom line, Though a misaligned between product and sales can be detrimental to profit growth. </a:t>
            </a:r>
          </a:p>
        </p:txBody>
      </p:sp>
      <p:sp>
        <p:nvSpPr>
          <p:cNvPr id="6" name="Arrow: Pentagon 5">
            <a:extLst>
              <a:ext uri="{FF2B5EF4-FFF2-40B4-BE49-F238E27FC236}">
                <a16:creationId xmlns:a16="http://schemas.microsoft.com/office/drawing/2014/main" id="{67D27A32-2DC2-4B74-8E83-B0B9F0EBF388}"/>
              </a:ext>
            </a:extLst>
          </p:cNvPr>
          <p:cNvSpPr/>
          <p:nvPr/>
        </p:nvSpPr>
        <p:spPr>
          <a:xfrm>
            <a:off x="5938888" y="1574275"/>
            <a:ext cx="2011680" cy="4846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72525">
                  <a:lumMod val="75000"/>
                  <a:lumOff val="25000"/>
                </a:srgbClr>
              </a:solidFill>
              <a:effectLst/>
              <a:uLnTx/>
              <a:uFillTx/>
              <a:latin typeface="Century Gothic" panose="020B0502020202020204" pitchFamily="34" charset="0"/>
              <a:ea typeface="+mn-ea"/>
              <a:cs typeface="+mn-cs"/>
            </a:endParaRPr>
          </a:p>
        </p:txBody>
      </p:sp>
      <p:sp>
        <p:nvSpPr>
          <p:cNvPr id="7" name="Arrow: Pentagon 6">
            <a:extLst>
              <a:ext uri="{FF2B5EF4-FFF2-40B4-BE49-F238E27FC236}">
                <a16:creationId xmlns:a16="http://schemas.microsoft.com/office/drawing/2014/main" id="{E7D593BC-8D57-4B95-9928-58DB664088D0}"/>
              </a:ext>
            </a:extLst>
          </p:cNvPr>
          <p:cNvSpPr/>
          <p:nvPr/>
        </p:nvSpPr>
        <p:spPr>
          <a:xfrm rot="10800000">
            <a:off x="3927206" y="1574275"/>
            <a:ext cx="2011680" cy="484632"/>
          </a:xfrm>
          <a:prstGeom prst="homePlate">
            <a:avLst>
              <a:gd name="adj" fmla="val 46683"/>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72525">
                  <a:lumMod val="75000"/>
                  <a:lumOff val="25000"/>
                </a:srgbClr>
              </a:solidFill>
              <a:effectLst/>
              <a:uLnTx/>
              <a:uFillTx/>
              <a:latin typeface="Century Gothic" panose="020B0502020202020204" pitchFamily="34" charset="0"/>
              <a:ea typeface="+mn-ea"/>
              <a:cs typeface="+mn-cs"/>
            </a:endParaRPr>
          </a:p>
        </p:txBody>
      </p:sp>
      <p:cxnSp>
        <p:nvCxnSpPr>
          <p:cNvPr id="9" name="Straight Connector 8">
            <a:extLst>
              <a:ext uri="{FF2B5EF4-FFF2-40B4-BE49-F238E27FC236}">
                <a16:creationId xmlns:a16="http://schemas.microsoft.com/office/drawing/2014/main" id="{E132897A-71E2-4BE9-A472-61B30F49A572}"/>
              </a:ext>
            </a:extLst>
          </p:cNvPr>
          <p:cNvCxnSpPr>
            <a:cxnSpLocks/>
          </p:cNvCxnSpPr>
          <p:nvPr/>
        </p:nvCxnSpPr>
        <p:spPr>
          <a:xfrm>
            <a:off x="5938887" y="1395167"/>
            <a:ext cx="0" cy="4858668"/>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B30F97-F693-4395-8862-E379EA2E23A6}"/>
              </a:ext>
            </a:extLst>
          </p:cNvPr>
          <p:cNvSpPr txBox="1"/>
          <p:nvPr/>
        </p:nvSpPr>
        <p:spPr>
          <a:xfrm>
            <a:off x="5938886" y="1574273"/>
            <a:ext cx="16496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a:ea typeface="+mn-ea"/>
                <a:cs typeface="+mn-cs"/>
              </a:rPr>
              <a:t>CONS</a:t>
            </a:r>
          </a:p>
        </p:txBody>
      </p:sp>
      <p:sp>
        <p:nvSpPr>
          <p:cNvPr id="12" name="TextBox 11">
            <a:extLst>
              <a:ext uri="{FF2B5EF4-FFF2-40B4-BE49-F238E27FC236}">
                <a16:creationId xmlns:a16="http://schemas.microsoft.com/office/drawing/2014/main" id="{9A2F2073-7BD0-4858-80F9-818067D7155D}"/>
              </a:ext>
            </a:extLst>
          </p:cNvPr>
          <p:cNvSpPr txBox="1"/>
          <p:nvPr/>
        </p:nvSpPr>
        <p:spPr>
          <a:xfrm>
            <a:off x="4289195" y="1585757"/>
            <a:ext cx="16496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a:ea typeface="+mn-ea"/>
                <a:cs typeface="+mn-cs"/>
              </a:rPr>
              <a:t>PROS</a:t>
            </a:r>
          </a:p>
        </p:txBody>
      </p:sp>
      <p:sp>
        <p:nvSpPr>
          <p:cNvPr id="13" name="TextBox 12">
            <a:extLst>
              <a:ext uri="{FF2B5EF4-FFF2-40B4-BE49-F238E27FC236}">
                <a16:creationId xmlns:a16="http://schemas.microsoft.com/office/drawing/2014/main" id="{A943C4FD-42B0-4561-AD90-08CA609F4974}"/>
              </a:ext>
            </a:extLst>
          </p:cNvPr>
          <p:cNvSpPr txBox="1"/>
          <p:nvPr/>
        </p:nvSpPr>
        <p:spPr>
          <a:xfrm>
            <a:off x="0" y="2035938"/>
            <a:ext cx="5656076" cy="5078313"/>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Each sales directly impacts the bottom line</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Product strategy and the sales strategy will align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Higher Margin Products take Precedent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Customers can benefit from variable pricing</a:t>
            </a: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Easier for salespeople to persuade a change in</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 behavior for the customer</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Commission expenses can be estimated and product pricing can be adjusted to respond to issues</a:t>
            </a: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 </a:t>
            </a:r>
          </a:p>
        </p:txBody>
      </p:sp>
      <p:sp>
        <p:nvSpPr>
          <p:cNvPr id="14" name="TextBox 13">
            <a:extLst>
              <a:ext uri="{FF2B5EF4-FFF2-40B4-BE49-F238E27FC236}">
                <a16:creationId xmlns:a16="http://schemas.microsoft.com/office/drawing/2014/main" id="{69313B1B-7E3A-4E11-9A00-7E46476E1E0E}"/>
              </a:ext>
            </a:extLst>
          </p:cNvPr>
          <p:cNvSpPr txBox="1"/>
          <p:nvPr/>
        </p:nvSpPr>
        <p:spPr>
          <a:xfrm>
            <a:off x="6221696" y="2047420"/>
            <a:ext cx="5970304" cy="54938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More difficult to control product pricing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Profitability information can be leaked to customers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Difficult to measure for longer sales cycles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Compensation can be lower detracting top sales talent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Salespeople have the power to adjust pricing and may not understand best practices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May have to implement long-term incentives to attract salespeople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525"/>
              </a:solidFill>
              <a:effectLst/>
              <a:uLnTx/>
              <a:uFillTx/>
              <a:latin typeface="Century Gothic"/>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2525"/>
                </a:solidFill>
                <a:effectLst/>
                <a:uLnTx/>
                <a:uFillTx/>
                <a:latin typeface="Century Gothic"/>
                <a:ea typeface="+mn-ea"/>
                <a:cs typeface="+mn-cs"/>
              </a:rPr>
              <a:t> </a:t>
            </a:r>
          </a:p>
        </p:txBody>
      </p:sp>
      <p:pic>
        <p:nvPicPr>
          <p:cNvPr id="16" name="Picture 15">
            <a:extLst>
              <a:ext uri="{FF2B5EF4-FFF2-40B4-BE49-F238E27FC236}">
                <a16:creationId xmlns:a16="http://schemas.microsoft.com/office/drawing/2014/main" id="{34570CC7-ACFC-4B26-A699-8D3E3439BC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604626" y="2168165"/>
            <a:ext cx="256835" cy="237573"/>
          </a:xfrm>
          <a:prstGeom prst="rect">
            <a:avLst/>
          </a:prstGeom>
        </p:spPr>
      </p:pic>
      <p:pic>
        <p:nvPicPr>
          <p:cNvPr id="17" name="Picture 16">
            <a:extLst>
              <a:ext uri="{FF2B5EF4-FFF2-40B4-BE49-F238E27FC236}">
                <a16:creationId xmlns:a16="http://schemas.microsoft.com/office/drawing/2014/main" id="{A87459D8-0505-4D19-B60A-C1BAFDAA856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604625" y="2582950"/>
            <a:ext cx="256835" cy="237573"/>
          </a:xfrm>
          <a:prstGeom prst="rect">
            <a:avLst/>
          </a:prstGeom>
        </p:spPr>
      </p:pic>
      <p:pic>
        <p:nvPicPr>
          <p:cNvPr id="18" name="Picture 17">
            <a:extLst>
              <a:ext uri="{FF2B5EF4-FFF2-40B4-BE49-F238E27FC236}">
                <a16:creationId xmlns:a16="http://schemas.microsoft.com/office/drawing/2014/main" id="{012F259E-63ED-4450-8A4B-BCAC19AEAD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593186" y="2980210"/>
            <a:ext cx="256835" cy="237573"/>
          </a:xfrm>
          <a:prstGeom prst="rect">
            <a:avLst/>
          </a:prstGeom>
        </p:spPr>
      </p:pic>
      <p:pic>
        <p:nvPicPr>
          <p:cNvPr id="19" name="Picture 18">
            <a:extLst>
              <a:ext uri="{FF2B5EF4-FFF2-40B4-BE49-F238E27FC236}">
                <a16:creationId xmlns:a16="http://schemas.microsoft.com/office/drawing/2014/main" id="{3E950F7F-A9DD-471D-B096-10AD54178AB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604625" y="3424198"/>
            <a:ext cx="256835" cy="237573"/>
          </a:xfrm>
          <a:prstGeom prst="rect">
            <a:avLst/>
          </a:prstGeom>
        </p:spPr>
      </p:pic>
      <p:pic>
        <p:nvPicPr>
          <p:cNvPr id="20" name="Picture 19">
            <a:extLst>
              <a:ext uri="{FF2B5EF4-FFF2-40B4-BE49-F238E27FC236}">
                <a16:creationId xmlns:a16="http://schemas.microsoft.com/office/drawing/2014/main" id="{7F6BCCFB-3CE7-46A7-B03B-D8AC550614B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629144" y="4249270"/>
            <a:ext cx="256835" cy="237573"/>
          </a:xfrm>
          <a:prstGeom prst="rect">
            <a:avLst/>
          </a:prstGeom>
        </p:spPr>
      </p:pic>
      <p:pic>
        <p:nvPicPr>
          <p:cNvPr id="21" name="Picture 20">
            <a:extLst>
              <a:ext uri="{FF2B5EF4-FFF2-40B4-BE49-F238E27FC236}">
                <a16:creationId xmlns:a16="http://schemas.microsoft.com/office/drawing/2014/main" id="{A97C5D88-CAFF-466F-B892-DFBEE0DB9B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162" b="98919" l="3000" r="97000">
                        <a14:foregroundMark x1="8500" y1="67387" x2="8500" y2="67387"/>
                        <a14:foregroundMark x1="8500" y1="66126" x2="8500" y2="66126"/>
                        <a14:foregroundMark x1="3000" y1="62523" x2="3000" y2="62523"/>
                        <a14:foregroundMark x1="31833" y1="95135" x2="31833" y2="95135"/>
                        <a14:foregroundMark x1="31333" y1="99099" x2="31333" y2="99099"/>
                        <a14:foregroundMark x1="93333" y1="5766" x2="93333" y2="5766"/>
                        <a14:foregroundMark x1="97000" y1="2162" x2="97000" y2="2162"/>
                      </a14:backgroundRemoval>
                    </a14:imgEffect>
                  </a14:imgLayer>
                </a14:imgProps>
              </a:ext>
            </a:extLst>
          </a:blip>
          <a:stretch>
            <a:fillRect/>
          </a:stretch>
        </p:blipFill>
        <p:spPr>
          <a:xfrm>
            <a:off x="5604624" y="5074342"/>
            <a:ext cx="256835" cy="237573"/>
          </a:xfrm>
          <a:prstGeom prst="rect">
            <a:avLst/>
          </a:prstGeom>
        </p:spPr>
      </p:pic>
      <p:pic>
        <p:nvPicPr>
          <p:cNvPr id="23" name="Picture 22">
            <a:extLst>
              <a:ext uri="{FF2B5EF4-FFF2-40B4-BE49-F238E27FC236}">
                <a16:creationId xmlns:a16="http://schemas.microsoft.com/office/drawing/2014/main" id="{A84B15C8-1CF9-440B-8C0D-7A9F570F2944}"/>
              </a:ext>
            </a:extLst>
          </p:cNvPr>
          <p:cNvPicPr>
            <a:picLocks noChangeAspect="1"/>
          </p:cNvPicPr>
          <p:nvPr/>
        </p:nvPicPr>
        <p:blipFill>
          <a:blip r:embed="rId9">
            <a:duotone>
              <a:prstClr val="black"/>
              <a:schemeClr val="accent1">
                <a:tint val="45000"/>
                <a:satMod val="400000"/>
              </a:schemeClr>
            </a:duotone>
          </a:blip>
          <a:stretch>
            <a:fillRect/>
          </a:stretch>
        </p:blipFill>
        <p:spPr>
          <a:xfrm>
            <a:off x="5991793" y="2121030"/>
            <a:ext cx="323806" cy="323806"/>
          </a:xfrm>
          <a:prstGeom prst="rect">
            <a:avLst/>
          </a:prstGeom>
        </p:spPr>
      </p:pic>
      <p:pic>
        <p:nvPicPr>
          <p:cNvPr id="24" name="Picture 23">
            <a:extLst>
              <a:ext uri="{FF2B5EF4-FFF2-40B4-BE49-F238E27FC236}">
                <a16:creationId xmlns:a16="http://schemas.microsoft.com/office/drawing/2014/main" id="{115BDE0F-A7AF-4DB7-9F53-3D2BB5727E1C}"/>
              </a:ext>
            </a:extLst>
          </p:cNvPr>
          <p:cNvPicPr>
            <a:picLocks noChangeAspect="1"/>
          </p:cNvPicPr>
          <p:nvPr/>
        </p:nvPicPr>
        <p:blipFill>
          <a:blip r:embed="rId9">
            <a:duotone>
              <a:prstClr val="black"/>
              <a:schemeClr val="accent1">
                <a:tint val="45000"/>
                <a:satMod val="400000"/>
              </a:schemeClr>
            </a:duotone>
          </a:blip>
          <a:stretch>
            <a:fillRect/>
          </a:stretch>
        </p:blipFill>
        <p:spPr>
          <a:xfrm>
            <a:off x="5985380" y="2550447"/>
            <a:ext cx="323806" cy="323806"/>
          </a:xfrm>
          <a:prstGeom prst="rect">
            <a:avLst/>
          </a:prstGeom>
        </p:spPr>
      </p:pic>
      <p:pic>
        <p:nvPicPr>
          <p:cNvPr id="25" name="Picture 24">
            <a:extLst>
              <a:ext uri="{FF2B5EF4-FFF2-40B4-BE49-F238E27FC236}">
                <a16:creationId xmlns:a16="http://schemas.microsoft.com/office/drawing/2014/main" id="{0CC5832F-A0FD-497E-A3B3-DF9688331F02}"/>
              </a:ext>
            </a:extLst>
          </p:cNvPr>
          <p:cNvPicPr>
            <a:picLocks noChangeAspect="1"/>
          </p:cNvPicPr>
          <p:nvPr/>
        </p:nvPicPr>
        <p:blipFill>
          <a:blip r:embed="rId9">
            <a:duotone>
              <a:prstClr val="black"/>
              <a:schemeClr val="accent1">
                <a:tint val="45000"/>
                <a:satMod val="400000"/>
              </a:schemeClr>
            </a:duotone>
          </a:blip>
          <a:stretch>
            <a:fillRect/>
          </a:stretch>
        </p:blipFill>
        <p:spPr>
          <a:xfrm>
            <a:off x="5985380" y="2961670"/>
            <a:ext cx="323806" cy="323806"/>
          </a:xfrm>
          <a:prstGeom prst="rect">
            <a:avLst/>
          </a:prstGeom>
        </p:spPr>
      </p:pic>
      <p:pic>
        <p:nvPicPr>
          <p:cNvPr id="26" name="Picture 25">
            <a:extLst>
              <a:ext uri="{FF2B5EF4-FFF2-40B4-BE49-F238E27FC236}">
                <a16:creationId xmlns:a16="http://schemas.microsoft.com/office/drawing/2014/main" id="{5F67C1A6-22A5-4338-973C-D5E4DC61D535}"/>
              </a:ext>
            </a:extLst>
          </p:cNvPr>
          <p:cNvPicPr>
            <a:picLocks noChangeAspect="1"/>
          </p:cNvPicPr>
          <p:nvPr/>
        </p:nvPicPr>
        <p:blipFill>
          <a:blip r:embed="rId9">
            <a:duotone>
              <a:prstClr val="black"/>
              <a:schemeClr val="accent1">
                <a:tint val="45000"/>
                <a:satMod val="400000"/>
              </a:schemeClr>
            </a:duotone>
          </a:blip>
          <a:stretch>
            <a:fillRect/>
          </a:stretch>
        </p:blipFill>
        <p:spPr>
          <a:xfrm>
            <a:off x="5985020" y="3381081"/>
            <a:ext cx="323806" cy="323806"/>
          </a:xfrm>
          <a:prstGeom prst="rect">
            <a:avLst/>
          </a:prstGeom>
        </p:spPr>
      </p:pic>
      <p:pic>
        <p:nvPicPr>
          <p:cNvPr id="27" name="Picture 26">
            <a:extLst>
              <a:ext uri="{FF2B5EF4-FFF2-40B4-BE49-F238E27FC236}">
                <a16:creationId xmlns:a16="http://schemas.microsoft.com/office/drawing/2014/main" id="{46862B4F-48A8-45AE-A6B0-5F7CB7F15E50}"/>
              </a:ext>
            </a:extLst>
          </p:cNvPr>
          <p:cNvPicPr>
            <a:picLocks noChangeAspect="1"/>
          </p:cNvPicPr>
          <p:nvPr/>
        </p:nvPicPr>
        <p:blipFill>
          <a:blip r:embed="rId9">
            <a:duotone>
              <a:prstClr val="black"/>
              <a:schemeClr val="accent1">
                <a:tint val="45000"/>
                <a:satMod val="400000"/>
              </a:schemeClr>
            </a:duotone>
          </a:blip>
          <a:stretch>
            <a:fillRect/>
          </a:stretch>
        </p:blipFill>
        <p:spPr>
          <a:xfrm>
            <a:off x="5975233" y="4209824"/>
            <a:ext cx="323806" cy="323806"/>
          </a:xfrm>
          <a:prstGeom prst="rect">
            <a:avLst/>
          </a:prstGeom>
        </p:spPr>
      </p:pic>
      <p:pic>
        <p:nvPicPr>
          <p:cNvPr id="28" name="Picture 27">
            <a:extLst>
              <a:ext uri="{FF2B5EF4-FFF2-40B4-BE49-F238E27FC236}">
                <a16:creationId xmlns:a16="http://schemas.microsoft.com/office/drawing/2014/main" id="{3EBA5A79-944A-4EC8-AA93-B87A5C9A0FAA}"/>
              </a:ext>
            </a:extLst>
          </p:cNvPr>
          <p:cNvPicPr>
            <a:picLocks noChangeAspect="1"/>
          </p:cNvPicPr>
          <p:nvPr/>
        </p:nvPicPr>
        <p:blipFill>
          <a:blip r:embed="rId9">
            <a:duotone>
              <a:prstClr val="black"/>
              <a:schemeClr val="accent1">
                <a:tint val="45000"/>
                <a:satMod val="400000"/>
              </a:schemeClr>
            </a:duotone>
          </a:blip>
          <a:stretch>
            <a:fillRect/>
          </a:stretch>
        </p:blipFill>
        <p:spPr>
          <a:xfrm>
            <a:off x="5996381" y="5025170"/>
            <a:ext cx="323806" cy="323806"/>
          </a:xfrm>
          <a:prstGeom prst="rect">
            <a:avLst/>
          </a:prstGeom>
        </p:spPr>
      </p:pic>
    </p:spTree>
    <p:extLst>
      <p:ext uri="{BB962C8B-B14F-4D97-AF65-F5344CB8AC3E}">
        <p14:creationId xmlns:p14="http://schemas.microsoft.com/office/powerpoint/2010/main" val="915376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ZbCaX2yQtu7N5pC_FYD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e2rzHopQkKOqafnFwHI4A"/>
</p:tagLst>
</file>

<file path=ppt/theme/theme1.xml><?xml version="1.0" encoding="utf-8"?>
<a:theme xmlns:a="http://schemas.openxmlformats.org/drawingml/2006/main" name="SBI BRAND">
  <a:themeElements>
    <a:clrScheme name="SBI BRAND">
      <a:dk1>
        <a:srgbClr val="272525"/>
      </a:dk1>
      <a:lt1>
        <a:sysClr val="window" lastClr="FFFFFF"/>
      </a:lt1>
      <a:dk2>
        <a:srgbClr val="4F4B49"/>
      </a:dk2>
      <a:lt2>
        <a:srgbClr val="C2BBBB"/>
      </a:lt2>
      <a:accent1>
        <a:srgbClr val="D6A503"/>
      </a:accent1>
      <a:accent2>
        <a:srgbClr val="595737"/>
      </a:accent2>
      <a:accent3>
        <a:srgbClr val="303E48"/>
      </a:accent3>
      <a:accent4>
        <a:srgbClr val="4B0D91"/>
      </a:accent4>
      <a:accent5>
        <a:srgbClr val="1E1795"/>
      </a:accent5>
      <a:accent6>
        <a:srgbClr val="000000"/>
      </a:accent6>
      <a:hlink>
        <a:srgbClr val="272525"/>
      </a:hlink>
      <a:folHlink>
        <a:srgbClr val="272525"/>
      </a:folHlink>
    </a:clrScheme>
    <a:fontScheme name="SBI BRAND">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a:solidFill>
              <a:schemeClr val="tx1">
                <a:lumMod val="75000"/>
                <a:lumOff val="25000"/>
              </a:schemeClr>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alDesk Template Slides" id="{06304F59-4CE3-B244-A04D-42953BAA01DA}" vid="{3A36796A-C411-C64E-A75F-DB9083CA08D1}"/>
    </a:ext>
  </a:ext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65</Paragraphs>
  <Slides>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Abel</vt:lpstr>
      <vt:lpstr>Arial</vt:lpstr>
      <vt:lpstr>Avenir Light</vt:lpstr>
      <vt:lpstr>Century Gothic</vt:lpstr>
      <vt:lpstr>SBI BRAND</vt:lpstr>
      <vt:lpstr>think-cell Slide</vt:lpstr>
      <vt:lpstr>PowerPoint Presentation</vt:lpstr>
      <vt:lpstr>The type of profit measure connected to the compensation plan should clearly support the company’s business objectives and sales strategy in its customer markets. Each measure should be tracked and measured.</vt:lpstr>
      <vt:lpstr>Companies involved in profit margin based commission benefit from every sales decision having a direct impact on the bottom line, Though a misaligned between product and sales can be detrimental to profit growth.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Jenkins</dc:creator>
  <cp:lastModifiedBy>Chris Jenkins</cp:lastModifiedBy>
  <cp:revision>1</cp:revision>
  <dcterms:created xsi:type="dcterms:W3CDTF">2019-03-22T00:24:45Z</dcterms:created>
  <dcterms:modified xsi:type="dcterms:W3CDTF">2019-03-22T00:25:07Z</dcterms:modified>
</cp:coreProperties>
</file>